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4"/>
  </p:sldMasterIdLst>
  <p:notesMasterIdLst>
    <p:notesMasterId r:id="rId13"/>
  </p:notesMasterIdLst>
  <p:handoutMasterIdLst>
    <p:handoutMasterId r:id="rId14"/>
  </p:handoutMasterIdLst>
  <p:sldIdLst>
    <p:sldId id="262" r:id="rId5"/>
    <p:sldId id="266" r:id="rId6"/>
    <p:sldId id="256" r:id="rId7"/>
    <p:sldId id="260" r:id="rId8"/>
    <p:sldId id="261" r:id="rId9"/>
    <p:sldId id="263" r:id="rId10"/>
    <p:sldId id="258" r:id="rId11"/>
    <p:sldId id="267" r:id="rId12"/>
  </p:sldIdLst>
  <p:sldSz cx="12192000" cy="6858000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20" userDrawn="1">
          <p15:clr>
            <a:srgbClr val="A4A3A4"/>
          </p15:clr>
        </p15:guide>
        <p15:guide id="3" pos="846" userDrawn="1">
          <p15:clr>
            <a:srgbClr val="A4A3A4"/>
          </p15:clr>
        </p15:guide>
        <p15:guide id="6" pos="7151" userDrawn="1">
          <p15:clr>
            <a:srgbClr val="A4A3A4"/>
          </p15:clr>
        </p15:guide>
        <p15:guide id="7" pos="2252" userDrawn="1">
          <p15:clr>
            <a:srgbClr val="A4A3A4"/>
          </p15:clr>
        </p15:guide>
        <p15:guide id="8" pos="3840" userDrawn="1">
          <p15:clr>
            <a:srgbClr val="A4A3A4"/>
          </p15:clr>
        </p15:guide>
        <p15:guide id="9" orient="horz" pos="89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B050"/>
    <a:srgbClr val="FFFFFF"/>
    <a:srgbClr val="969696"/>
    <a:srgbClr val="B7B2DE"/>
    <a:srgbClr val="92DDFD"/>
    <a:srgbClr val="DDDDDD"/>
    <a:srgbClr val="B2B2B2"/>
    <a:srgbClr val="F3FBFF"/>
    <a:srgbClr val="C2EB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ijl, gemiddeld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ijl, gemiddeld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352" autoAdjust="0"/>
    <p:restoredTop sz="86323" autoAdjust="0"/>
  </p:normalViewPr>
  <p:slideViewPr>
    <p:cSldViewPr>
      <p:cViewPr varScale="1">
        <p:scale>
          <a:sx n="113" d="100"/>
          <a:sy n="113" d="100"/>
        </p:scale>
        <p:origin x="992" y="176"/>
      </p:cViewPr>
      <p:guideLst>
        <p:guide orient="horz" pos="4020"/>
        <p:guide pos="846"/>
        <p:guide pos="7151"/>
        <p:guide pos="2252"/>
        <p:guide pos="3840"/>
        <p:guide orient="horz" pos="890"/>
      </p:guideLst>
    </p:cSldViewPr>
  </p:slideViewPr>
  <p:outlineViewPr>
    <p:cViewPr>
      <p:scale>
        <a:sx n="33" d="100"/>
        <a:sy n="33" d="100"/>
      </p:scale>
      <p:origin x="0" y="444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60114"/>
    </p:cViewPr>
  </p:sorterViewPr>
  <p:notesViewPr>
    <p:cSldViewPr>
      <p:cViewPr varScale="1">
        <p:scale>
          <a:sx n="51" d="100"/>
          <a:sy n="51" d="100"/>
        </p:scale>
        <p:origin x="2898" y="78"/>
      </p:cViewPr>
      <p:guideLst>
        <p:guide orient="horz" pos="3127"/>
        <p:guide pos="2141"/>
      </p:guideLst>
    </p:cSldViewPr>
  </p:notes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en-US"/>
              <a:t>xxxxxxxxxxxxxxx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3" y="0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0F3E752-220D-43C2-8444-3F6896C86441}" type="datetime1">
              <a:rPr lang="en-US" smtClean="0"/>
              <a:t>4/10/19</a:t>
            </a:fld>
            <a:endParaRPr lang="en-US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en-US"/>
              <a:t>xxxxxxxxxxxxx</a:t>
            </a:r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0D2B652-71C0-4EF7-816A-669E805B489F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46082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en-US"/>
              <a:t>xxxxxxxxxxxxxxx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76F5831-9941-4110-A509-2DC15F4AAD99}" type="datetime1">
              <a:rPr lang="en-US" smtClean="0"/>
              <a:t>4/10/19</a:t>
            </a:fld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01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907"/>
            <a:ext cx="5438140" cy="4467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01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en-US"/>
              <a:t>xxxxxxxxxxxxx</a:t>
            </a:r>
          </a:p>
        </p:txBody>
      </p:sp>
      <p:sp>
        <p:nvSpPr>
          <p:cNvPr id="501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C982541-F064-4AD8-B17A-E2C0366F414A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69101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56" name="Rectangle 56"/>
          <p:cNvSpPr>
            <a:spLocks noGrp="1" noChangeArrowheads="1"/>
          </p:cNvSpPr>
          <p:nvPr>
            <p:ph type="ctrTitle" sz="quarter"/>
          </p:nvPr>
        </p:nvSpPr>
        <p:spPr>
          <a:xfrm>
            <a:off x="2398184" y="2286000"/>
            <a:ext cx="8777816" cy="579438"/>
          </a:xfrm>
        </p:spPr>
        <p:txBody>
          <a:bodyPr anchor="t"/>
          <a:lstStyle>
            <a:lvl1pPr>
              <a:defRPr/>
            </a:lvl1pPr>
          </a:lstStyle>
          <a:p>
            <a:r>
              <a:rPr lang="en-US"/>
              <a:t>Klik om het opmaakprofiel te bewerken</a:t>
            </a:r>
          </a:p>
        </p:txBody>
      </p:sp>
      <p:sp>
        <p:nvSpPr>
          <p:cNvPr id="25657" name="Rectangle 5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398184" y="3886201"/>
            <a:ext cx="8777816" cy="338554"/>
          </a:xfrm>
        </p:spPr>
        <p:txBody>
          <a:bodyPr/>
          <a:lstStyle>
            <a:lvl1pPr marL="0" indent="0">
              <a:lnSpc>
                <a:spcPct val="80000"/>
              </a:lnSpc>
              <a:buFont typeface="Zapf Dingbats" charset="2"/>
              <a:buNone/>
              <a:defRPr sz="2000"/>
            </a:lvl1pPr>
          </a:lstStyle>
          <a:p>
            <a:r>
              <a:rPr lang="en-US"/>
              <a:t>Klik om het opmaakprofiel van de modelondertitel te bewerken</a:t>
            </a:r>
          </a:p>
        </p:txBody>
      </p:sp>
      <p:sp>
        <p:nvSpPr>
          <p:cNvPr id="25661" name="Rectangle 61"/>
          <p:cNvSpPr>
            <a:spLocks noGrp="1" noChangeArrowheads="1"/>
          </p:cNvSpPr>
          <p:nvPr>
            <p:ph type="ftr" sz="quarter" idx="3"/>
          </p:nvPr>
        </p:nvSpPr>
        <p:spPr>
          <a:xfrm>
            <a:off x="4151730" y="6248400"/>
            <a:ext cx="38608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© 2019 Daan Andriessen </a:t>
            </a:r>
            <a:r>
              <a:rPr lang="en-US" dirty="0" err="1"/>
              <a:t>Hogeschool</a:t>
            </a:r>
            <a:r>
              <a:rPr lang="en-US" dirty="0"/>
              <a:t> Utrecht: daan.Andriessen@hu.nl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3055240" y="1762126"/>
            <a:ext cx="8470011" cy="2222147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036AFC-80D3-4903-9161-E71F35B833B9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© 2019 Daan Andriessen Hogeschool Utrecht: daan.Andriessen@hu.nl</a:t>
            </a:r>
            <a:endParaRPr lang="en-US" sz="140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898467" y="609600"/>
            <a:ext cx="1169551" cy="377983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5519013" y="609600"/>
            <a:ext cx="3176254" cy="3779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647BAB4-B6D9-408D-BC36-C5BFF082CCA6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© 2019 Daan Andriessen Hogeschool Utrecht: daan.Andriessen@hu.nl</a:t>
            </a:r>
            <a:endParaRPr lang="en-US" sz="140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el, inhoud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17600" y="609600"/>
            <a:ext cx="8229600" cy="579438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016001" y="1762126"/>
            <a:ext cx="5151967" cy="2653034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71167" y="1762126"/>
            <a:ext cx="5154084" cy="2653034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1016000" y="6248400"/>
            <a:ext cx="1828800" cy="457200"/>
          </a:xfrm>
        </p:spPr>
        <p:txBody>
          <a:bodyPr/>
          <a:lstStyle>
            <a:lvl1pPr>
              <a:defRPr/>
            </a:lvl1pPr>
          </a:lstStyle>
          <a:p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1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7E4074F9-0052-4797-8325-E6CE4056EF78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12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© 2019 Daan Andriessen Hogeschool Utrecht: daan.Andriessen@hu.nl</a:t>
            </a:r>
            <a:endParaRPr lang="en-US" sz="140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AndTx" preserve="1">
  <p:cSld name="Titel, grafiek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17600" y="609600"/>
            <a:ext cx="8229600" cy="579438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grafiek 2"/>
          <p:cNvSpPr>
            <a:spLocks noGrp="1"/>
          </p:cNvSpPr>
          <p:nvPr>
            <p:ph type="chart" sz="half" idx="1"/>
          </p:nvPr>
        </p:nvSpPr>
        <p:spPr>
          <a:xfrm>
            <a:off x="1016001" y="1762126"/>
            <a:ext cx="5151967" cy="52322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71167" y="1762126"/>
            <a:ext cx="5154084" cy="2653034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1016000" y="6248400"/>
            <a:ext cx="1828800" cy="457200"/>
          </a:xfrm>
        </p:spPr>
        <p:txBody>
          <a:bodyPr/>
          <a:lstStyle>
            <a:lvl1pPr>
              <a:defRPr/>
            </a:lvl1pPr>
          </a:lstStyle>
          <a:p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1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416D2276-9825-42AE-A9D7-9D175FE8E073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12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© 2019 Daan Andriessen Hogeschool Utrecht: daan.Andriessen@hu.nl</a:t>
            </a:r>
            <a:endParaRPr lang="en-US" sz="140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el en diagram of organi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17600" y="609600"/>
            <a:ext cx="8229600" cy="579438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SmartArt 2"/>
          <p:cNvSpPr>
            <a:spLocks noGrp="1"/>
          </p:cNvSpPr>
          <p:nvPr>
            <p:ph type="dgm" idx="1"/>
          </p:nvPr>
        </p:nvSpPr>
        <p:spPr>
          <a:xfrm>
            <a:off x="1016000" y="1762126"/>
            <a:ext cx="10509251" cy="52322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1016000" y="6248400"/>
            <a:ext cx="1828800" cy="457200"/>
          </a:xfrm>
        </p:spPr>
        <p:txBody>
          <a:bodyPr/>
          <a:lstStyle>
            <a:lvl1pPr>
              <a:defRPr/>
            </a:lvl1pPr>
          </a:lstStyle>
          <a:p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A3F7EE63-9F91-4B85-8B98-25D65BDF9C52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2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© 2019 Daan Andriessen Hogeschool Utrecht: daan.Andriessen@hu.nl</a:t>
            </a:r>
            <a:endParaRPr lang="en-US" sz="140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en tab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17600" y="609600"/>
            <a:ext cx="8229600" cy="579438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tabel 2"/>
          <p:cNvSpPr>
            <a:spLocks noGrp="1"/>
          </p:cNvSpPr>
          <p:nvPr>
            <p:ph type="tbl" idx="1"/>
          </p:nvPr>
        </p:nvSpPr>
        <p:spPr>
          <a:xfrm>
            <a:off x="1016000" y="1762126"/>
            <a:ext cx="10509251" cy="52322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1016000" y="6248400"/>
            <a:ext cx="1828800" cy="457200"/>
          </a:xfrm>
        </p:spPr>
        <p:txBody>
          <a:bodyPr/>
          <a:lstStyle>
            <a:lvl1pPr>
              <a:defRPr/>
            </a:lvl1pPr>
          </a:lstStyle>
          <a:p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CD260715-8519-478B-BE6D-390FF4F55BC3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2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© 2019 Daan Andriessen Hogeschool Utrecht: daan.Andriessen@hu.nl</a:t>
            </a:r>
            <a:endParaRPr lang="en-US" sz="140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kst en 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17600" y="609600"/>
            <a:ext cx="8229600" cy="579438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1016001" y="1762126"/>
            <a:ext cx="5151967" cy="2653034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371167" y="1762126"/>
            <a:ext cx="5154084" cy="2653034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1016000" y="6248400"/>
            <a:ext cx="1828800" cy="457200"/>
          </a:xfrm>
        </p:spPr>
        <p:txBody>
          <a:bodyPr/>
          <a:lstStyle>
            <a:lvl1pPr>
              <a:defRPr/>
            </a:lvl1pPr>
          </a:lstStyle>
          <a:p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1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98415AE6-3F9F-4CE4-B0AA-724C755C89C5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12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© 2019 Daan Andriessen Hogeschool Utrecht: daan.Andriessen@hu.nl</a:t>
            </a:r>
            <a:endParaRPr lang="en-US" sz="140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5568000" y="4572001"/>
            <a:ext cx="6014400" cy="1235075"/>
          </a:xfrm>
          <a:prstGeom prst="rect">
            <a:avLst/>
          </a:prstGeom>
        </p:spPr>
        <p:txBody>
          <a:bodyPr lIns="0" bIns="0" anchor="b">
            <a:noAutofit/>
          </a:bodyPr>
          <a:lstStyle>
            <a:lvl1pPr>
              <a:defRPr sz="1600" b="0" i="0">
                <a:solidFill>
                  <a:schemeClr val="bg1"/>
                </a:solidFill>
                <a:latin typeface="Arial"/>
                <a:cs typeface="Arial"/>
              </a:defRPr>
            </a:lvl1pPr>
            <a:lvl2pPr>
              <a:defRPr sz="1600" b="0" i="0">
                <a:solidFill>
                  <a:schemeClr val="bg1"/>
                </a:solidFill>
                <a:latin typeface="Arial"/>
                <a:cs typeface="Arial"/>
              </a:defRPr>
            </a:lvl2pPr>
            <a:lvl3pPr>
              <a:defRPr sz="1600" b="0" i="0">
                <a:solidFill>
                  <a:schemeClr val="bg1"/>
                </a:solidFill>
                <a:latin typeface="Arial"/>
                <a:cs typeface="Arial"/>
              </a:defRPr>
            </a:lvl3pPr>
            <a:lvl4pPr>
              <a:defRPr sz="1600" b="0" i="0">
                <a:solidFill>
                  <a:schemeClr val="bg1"/>
                </a:solidFill>
                <a:latin typeface="Arial"/>
                <a:cs typeface="Arial"/>
              </a:defRPr>
            </a:lvl4pPr>
            <a:lvl5pPr>
              <a:defRPr sz="1600" b="0" i="0">
                <a:solidFill>
                  <a:schemeClr val="bg1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nl-NL"/>
              <a:t>Click to edit Master text styles</a:t>
            </a:r>
          </a:p>
          <a:p>
            <a:pPr lvl="1"/>
            <a:r>
              <a:rPr lang="nl-NL"/>
              <a:t>Second level</a:t>
            </a:r>
          </a:p>
          <a:p>
            <a:pPr lvl="2"/>
            <a:r>
              <a:rPr lang="nl-NL"/>
              <a:t>Third level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1600" y="3351600"/>
            <a:ext cx="8380800" cy="12204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3200" b="0" i="0" baseline="0">
                <a:solidFill>
                  <a:schemeClr val="bg1"/>
                </a:solidFill>
                <a:latin typeface="Arial Narrow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Hoofdstu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0000" y="1870069"/>
            <a:ext cx="10286400" cy="646331"/>
          </a:xfrm>
        </p:spPr>
        <p:txBody>
          <a:bodyPr/>
          <a:lstStyle>
            <a:lvl1pPr marL="0" indent="0">
              <a:defRPr sz="3600"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Click to </a:t>
            </a:r>
            <a:r>
              <a:rPr lang="nl-NL" dirty="0" err="1"/>
              <a:t>edit</a:t>
            </a:r>
            <a:r>
              <a:rPr lang="nl-NL" dirty="0"/>
              <a:t> </a:t>
            </a:r>
            <a:r>
              <a:rPr lang="nl-NL" dirty="0" err="1"/>
              <a:t>Master</a:t>
            </a:r>
            <a:r>
              <a:rPr lang="nl-NL" dirty="0"/>
              <a:t> </a:t>
            </a:r>
            <a:r>
              <a:rPr lang="nl-NL" dirty="0" err="1"/>
              <a:t>title</a:t>
            </a:r>
            <a:r>
              <a:rPr lang="nl-NL" dirty="0"/>
              <a:t> </a:t>
            </a:r>
            <a:r>
              <a:rPr lang="nl-NL" dirty="0" err="1"/>
              <a:t>style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886400" y="2610002"/>
            <a:ext cx="9926400" cy="3181199"/>
          </a:xfrm>
          <a:prstGeom prst="rect">
            <a:avLst/>
          </a:prstGeom>
        </p:spPr>
        <p:txBody>
          <a:bodyPr>
            <a:normAutofit/>
          </a:bodyPr>
          <a:lstStyle>
            <a:lvl2pPr marL="0" indent="0">
              <a:defRPr sz="3200" baseline="0">
                <a:solidFill>
                  <a:schemeClr val="bg1"/>
                </a:solidFill>
              </a:defRPr>
            </a:lvl2pPr>
          </a:lstStyle>
          <a:p>
            <a:pPr lvl="1"/>
            <a:r>
              <a:rPr lang="nl-NL" dirty="0"/>
              <a:t>Click to </a:t>
            </a:r>
            <a:r>
              <a:rPr lang="nl-NL" dirty="0" err="1"/>
              <a:t>edit</a:t>
            </a:r>
            <a:r>
              <a:rPr lang="nl-NL" dirty="0"/>
              <a:t> </a:t>
            </a:r>
            <a:r>
              <a:rPr lang="nl-NL" dirty="0" err="1"/>
              <a:t>Master</a:t>
            </a:r>
            <a:r>
              <a:rPr lang="nl-NL" dirty="0"/>
              <a:t> </a:t>
            </a:r>
            <a:r>
              <a:rPr lang="nl-NL" dirty="0" err="1"/>
              <a:t>text</a:t>
            </a:r>
            <a:r>
              <a:rPr lang="nl-NL" dirty="0"/>
              <a:t> </a:t>
            </a:r>
            <a:r>
              <a:rPr lang="nl-NL" dirty="0" err="1"/>
              <a:t>styles</a:t>
            </a:r>
            <a:endParaRPr lang="nl-NL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67BB5746-2804-4C46-BFE1-7EAF2B227B8F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16000" y="1762125"/>
            <a:ext cx="10509251" cy="204979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en-US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7674635-06A2-4DD4-9800-CC8105869400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2"/>
          </p:nvPr>
        </p:nvSpPr>
        <p:spPr/>
        <p:txBody>
          <a:bodyPr anchor="b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nl-NL"/>
              <a:t>© 2019 Daan Andriessen Hogeschool Utrecht: daan.Andriessen@hu.nl</a:t>
            </a:r>
            <a:endParaRPr lang="en-US" sz="140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3777060"/>
            <a:ext cx="10363200" cy="584775"/>
          </a:xfrm>
        </p:spPr>
        <p:txBody>
          <a:bodyPr anchor="t"/>
          <a:lstStyle>
            <a:lvl1pPr algn="l">
              <a:defRPr sz="3200" b="1" cap="none"/>
            </a:lvl1pPr>
          </a:lstStyle>
          <a:p>
            <a:r>
              <a:rPr lang="nl-NL" dirty="0"/>
              <a:t>Klik om de stijl te bewerken</a:t>
            </a:r>
            <a:endParaRPr lang="en-US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963084" y="3376950"/>
            <a:ext cx="10363200" cy="40011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35200FC-4D2C-4F7D-A9AF-E5AC4D727749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© 2019 Daan Andriessen Hogeschool Utrecht: daan.Andriessen@hu.nl</a:t>
            </a:r>
            <a:endParaRPr lang="en-US" sz="140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016001" y="1762126"/>
            <a:ext cx="5151967" cy="243143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371167" y="1762126"/>
            <a:ext cx="5154084" cy="243143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0B5C846-0E00-41AB-9682-523AA1DBC057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12"/>
          </p:nvPr>
        </p:nvSpPr>
        <p:spPr/>
        <p:txBody>
          <a:bodyPr anchor="b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nl-NL"/>
              <a:t>© 2019 Daan Andriessen Hogeschool Utrecht: daan.Andriessen@hu.nl</a:t>
            </a:r>
            <a:endParaRPr lang="en-US" sz="140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832863"/>
            <a:ext cx="10972800" cy="584775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343878"/>
            <a:ext cx="5386917" cy="83099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212365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93368" y="1343878"/>
            <a:ext cx="5389033" cy="83099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212365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F63F463-6421-4A98-B72D-B4B83EFEACEF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© 2019 Daan Andriessen Hogeschool Utrecht: daan.Andriessen@hu.nl</a:t>
            </a:r>
            <a:endParaRPr lang="en-US" sz="140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F465D7B-63A6-4AF1-91B8-3AFBDC0394A9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2"/>
          </p:nvPr>
        </p:nvSpPr>
        <p:spPr/>
        <p:txBody>
          <a:bodyPr anchor="b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nl-NL"/>
              <a:t>© 2019 Daan Andriessen Hogeschool Utrecht: daan.Andriessen@hu.nl</a:t>
            </a:r>
            <a:endParaRPr lang="en-US" sz="140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7FF78F6-7890-48E9-97D5-39D2E304C0A8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© 2019 Daan Andriessen Hogeschool Utrecht: daan.Andriessen@hu.nl</a:t>
            </a:r>
            <a:endParaRPr lang="en-US" sz="140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1034990"/>
            <a:ext cx="4011084" cy="40011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277614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30777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9AC4ED3-EC2C-48EE-8F1B-956D7E2CF79D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© 2019 Daan Andriessen Hogeschool Utrecht: daan.Andriessen@hu.nl</a:t>
            </a:r>
            <a:endParaRPr lang="en-US" sz="14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967228"/>
            <a:ext cx="7315200" cy="40011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5847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30777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C1083F8-2F82-4B3C-96D2-B48883D35FF1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© 2019 Daan Andriessen Hogeschool Utrecht: daan.Andriessen@hu.nl</a:t>
            </a:r>
            <a:endParaRPr lang="en-US" sz="140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0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18" name="Rectangle 42"/>
          <p:cNvSpPr>
            <a:spLocks noGrp="1" noChangeArrowheads="1"/>
          </p:cNvSpPr>
          <p:nvPr>
            <p:ph type="title"/>
          </p:nvPr>
        </p:nvSpPr>
        <p:spPr bwMode="auto">
          <a:xfrm>
            <a:off x="1117600" y="609600"/>
            <a:ext cx="8229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Klik om het opmaakprofiel te bewerken</a:t>
            </a:r>
          </a:p>
        </p:txBody>
      </p:sp>
      <p:sp>
        <p:nvSpPr>
          <p:cNvPr id="24623" name="Rectangle 47"/>
          <p:cNvSpPr>
            <a:spLocks noGrp="1" noChangeAspect="1" noChangeArrowheads="1"/>
          </p:cNvSpPr>
          <p:nvPr>
            <p:ph type="body" idx="1"/>
          </p:nvPr>
        </p:nvSpPr>
        <p:spPr bwMode="auto">
          <a:xfrm>
            <a:off x="1016000" y="1762126"/>
            <a:ext cx="10509251" cy="22221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Klik om de opmaakprofielen van de modeltekst te bewerken</a:t>
            </a:r>
          </a:p>
          <a:p>
            <a:pPr lvl="1"/>
            <a:r>
              <a:rPr lang="en-US"/>
              <a:t>Tweede niveau</a:t>
            </a:r>
          </a:p>
          <a:p>
            <a:pPr lvl="2"/>
            <a:r>
              <a:rPr lang="en-US"/>
              <a:t>Derde niveau</a:t>
            </a:r>
          </a:p>
          <a:p>
            <a:pPr lvl="3"/>
            <a:r>
              <a:rPr lang="en-US"/>
              <a:t>Vierde niveau</a:t>
            </a:r>
          </a:p>
          <a:p>
            <a:pPr lvl="4"/>
            <a:r>
              <a:rPr lang="en-US"/>
              <a:t>Vijfde niveau</a:t>
            </a:r>
          </a:p>
        </p:txBody>
      </p:sp>
      <p:sp>
        <p:nvSpPr>
          <p:cNvPr id="24624" name="Rectangle 4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16000" y="6248400"/>
            <a:ext cx="1828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4625" name="Rectangle 4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accent1"/>
                </a:solidFill>
              </a:defRPr>
            </a:lvl1pPr>
          </a:lstStyle>
          <a:p>
            <a:fld id="{548834DF-D9C0-463A-8FF8-37C4BF9B4F0B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24626" name="Rectangle 5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accent1"/>
                </a:solidFill>
              </a:defRPr>
            </a:lvl1pPr>
          </a:lstStyle>
          <a:p>
            <a:r>
              <a:rPr lang="nl-NL"/>
              <a:t>© 2019 Daan Andriessen Hogeschool Utrecht: daan.Andriessen@hu.nl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  <p:sldLayoutId id="2147483664" r:id="rId15"/>
    <p:sldLayoutId id="2147483665" r:id="rId16"/>
    <p:sldLayoutId id="2147483666" r:id="rId17"/>
    <p:sldLayoutId id="2147483668" r:id="rId18"/>
  </p:sldLayoutIdLst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ED0010"/>
        </a:buClr>
        <a:buSzPct val="60000"/>
        <a:buFont typeface="Zapf Dingbats" charset="2"/>
        <a:buChar char="n"/>
        <a:defRPr sz="2800">
          <a:solidFill>
            <a:srgbClr val="000000"/>
          </a:solidFill>
          <a:latin typeface="+mn-lt"/>
          <a:ea typeface="+mn-ea"/>
          <a:cs typeface="+mn-cs"/>
        </a:defRPr>
      </a:lvl1pPr>
      <a:lvl2pPr marL="8191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Zapf Dingbats" charset="2"/>
        <a:buChar char="n"/>
        <a:defRPr sz="2600">
          <a:solidFill>
            <a:srgbClr val="000000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Zapf Dingbats" charset="2"/>
        <a:buChar char="n"/>
        <a:defRPr sz="2400">
          <a:solidFill>
            <a:srgbClr val="000000"/>
          </a:solidFill>
          <a:latin typeface="+mn-lt"/>
        </a:defRPr>
      </a:lvl3pPr>
      <a:lvl4pPr marL="15621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Zapf Dingbats" charset="2"/>
        <a:buChar char="n"/>
        <a:defRPr sz="2200">
          <a:solidFill>
            <a:srgbClr val="000000"/>
          </a:solidFill>
          <a:latin typeface="+mn-lt"/>
        </a:defRPr>
      </a:lvl4pPr>
      <a:lvl5pPr marL="1981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Zapf Dingbats" charset="2"/>
        <a:buChar char="n"/>
        <a:defRPr sz="2000">
          <a:solidFill>
            <a:srgbClr val="000000"/>
          </a:solidFill>
          <a:latin typeface="+mn-lt"/>
        </a:defRPr>
      </a:lvl5pPr>
      <a:lvl6pPr marL="2438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Zapf Dingbats" charset="2"/>
        <a:buChar char="n"/>
        <a:defRPr sz="2000">
          <a:solidFill>
            <a:srgbClr val="000000"/>
          </a:solidFill>
          <a:latin typeface="+mn-lt"/>
        </a:defRPr>
      </a:lvl6pPr>
      <a:lvl7pPr marL="2895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Zapf Dingbats" charset="2"/>
        <a:buChar char="n"/>
        <a:defRPr sz="2000">
          <a:solidFill>
            <a:srgbClr val="000000"/>
          </a:solidFill>
          <a:latin typeface="+mn-lt"/>
        </a:defRPr>
      </a:lvl7pPr>
      <a:lvl8pPr marL="3352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Zapf Dingbats" charset="2"/>
        <a:buChar char="n"/>
        <a:defRPr sz="2000">
          <a:solidFill>
            <a:srgbClr val="000000"/>
          </a:solidFill>
          <a:latin typeface="+mn-lt"/>
        </a:defRPr>
      </a:lvl8pPr>
      <a:lvl9pPr marL="3810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Zapf Dingbats" charset="2"/>
        <a:buChar char="n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usework.nl/en/page/6733/fenomenologisch-schrijven-als-onderzoeksinstrument" TargetMode="Externa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hyperlink" Target="mailto:Daan.andriessen@hu.nl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 sz="quarter"/>
          </p:nvPr>
        </p:nvSpPr>
        <p:spPr>
          <a:xfrm>
            <a:off x="2398184" y="2286000"/>
            <a:ext cx="8777816" cy="1077218"/>
          </a:xfrm>
        </p:spPr>
        <p:txBody>
          <a:bodyPr/>
          <a:lstStyle/>
          <a:p>
            <a:r>
              <a:rPr lang="nl-NL" dirty="0"/>
              <a:t>A </a:t>
            </a:r>
            <a:r>
              <a:rPr lang="nl-NL" dirty="0" err="1"/>
              <a:t>Pallette</a:t>
            </a:r>
            <a:r>
              <a:rPr lang="nl-NL" dirty="0"/>
              <a:t> of </a:t>
            </a:r>
            <a:r>
              <a:rPr lang="nl-NL" dirty="0" err="1"/>
              <a:t>Actionable</a:t>
            </a:r>
            <a:r>
              <a:rPr lang="nl-NL" dirty="0"/>
              <a:t> </a:t>
            </a:r>
            <a:br>
              <a:rPr lang="nl-NL" dirty="0"/>
            </a:br>
            <a:r>
              <a:rPr lang="nl-NL" dirty="0"/>
              <a:t>Knowledge (Pack-model)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sz="quarter" idx="1"/>
          </p:nvPr>
        </p:nvSpPr>
        <p:spPr>
          <a:xfrm>
            <a:off x="2398184" y="3886201"/>
            <a:ext cx="8777816" cy="2739211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nl-NL" i="1" dirty="0"/>
              <a:t>Aan welke kennis heeft de professional behoefte?</a:t>
            </a:r>
          </a:p>
          <a:p>
            <a:pPr marL="457200" indent="-457200">
              <a:buFont typeface="+mj-lt"/>
              <a:buAutoNum type="arabicPeriod"/>
            </a:pPr>
            <a:r>
              <a:rPr lang="nl-NL" i="1" dirty="0"/>
              <a:t>Welke vormen van expliciete kennis voor de professional zijn er en hoe verhouden ze zich tot elkaar?</a:t>
            </a:r>
          </a:p>
          <a:p>
            <a:pPr marL="457200" indent="-457200">
              <a:buFont typeface="+mj-lt"/>
              <a:buAutoNum type="arabicPeriod"/>
            </a:pPr>
            <a:r>
              <a:rPr lang="nl-NL" i="1" dirty="0"/>
              <a:t>Hoe kom je van een artefact tot expliciete kennis?</a:t>
            </a:r>
          </a:p>
          <a:p>
            <a:pPr marL="457200" indent="-457200">
              <a:buFont typeface="+mj-lt"/>
              <a:buAutoNum type="arabicPeriod"/>
            </a:pPr>
            <a:r>
              <a:rPr lang="nl-NL" i="1" dirty="0"/>
              <a:t>Welke expliciete kennis is in welke situatie zinvol?</a:t>
            </a:r>
          </a:p>
          <a:p>
            <a:pPr marL="457200" indent="-457200">
              <a:buFont typeface="+mj-lt"/>
              <a:buAutoNum type="arabicPeriod"/>
            </a:pPr>
            <a:endParaRPr lang="nl-NL" dirty="0"/>
          </a:p>
          <a:p>
            <a:r>
              <a:rPr lang="nl-NL" dirty="0"/>
              <a:t>Daan Andriessen</a:t>
            </a:r>
          </a:p>
          <a:p>
            <a:r>
              <a:rPr lang="nl-NL" dirty="0"/>
              <a:t>Lector Methodologie van Praktijkgericht Onderzoek</a:t>
            </a:r>
          </a:p>
          <a:p>
            <a:r>
              <a:rPr lang="nl-NL" dirty="0"/>
              <a:t>10 april 2019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6150" y="692620"/>
            <a:ext cx="4639653" cy="378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68298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7600" y="111820"/>
            <a:ext cx="8229600" cy="1077218"/>
          </a:xfrm>
        </p:spPr>
        <p:txBody>
          <a:bodyPr/>
          <a:lstStyle/>
          <a:p>
            <a:r>
              <a:rPr lang="nl-NL" dirty="0"/>
              <a:t>1. Professionals hebben behoefte ‘</a:t>
            </a:r>
            <a:r>
              <a:rPr lang="nl-NL" dirty="0" err="1"/>
              <a:t>actionable</a:t>
            </a:r>
            <a:r>
              <a:rPr lang="nl-NL" dirty="0"/>
              <a:t> </a:t>
            </a:r>
            <a:r>
              <a:rPr lang="nl-NL" dirty="0" err="1"/>
              <a:t>knowledge</a:t>
            </a:r>
            <a:r>
              <a:rPr lang="nl-NL" dirty="0"/>
              <a:t>’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16001" y="1762126"/>
            <a:ext cx="7312309" cy="4647426"/>
          </a:xfrm>
        </p:spPr>
        <p:txBody>
          <a:bodyPr/>
          <a:lstStyle/>
          <a:p>
            <a:r>
              <a:rPr lang="nl-NL" dirty="0" err="1"/>
              <a:t>Actionable</a:t>
            </a:r>
            <a:r>
              <a:rPr lang="nl-NL" dirty="0"/>
              <a:t> </a:t>
            </a:r>
            <a:r>
              <a:rPr lang="nl-NL" dirty="0" err="1"/>
              <a:t>knowledge</a:t>
            </a:r>
            <a:r>
              <a:rPr lang="nl-NL" dirty="0"/>
              <a:t> = kennis die het handelen kan informeren</a:t>
            </a:r>
          </a:p>
          <a:p>
            <a:r>
              <a:rPr lang="nl-NL" dirty="0"/>
              <a:t>Vijf soorten </a:t>
            </a:r>
            <a:r>
              <a:rPr lang="nl-NL" dirty="0" err="1"/>
              <a:t>actionable</a:t>
            </a:r>
            <a:r>
              <a:rPr lang="nl-NL" dirty="0"/>
              <a:t> </a:t>
            </a:r>
            <a:r>
              <a:rPr lang="nl-NL" dirty="0" err="1"/>
              <a:t>knowledge</a:t>
            </a:r>
            <a:r>
              <a:rPr lang="nl-NL" dirty="0"/>
              <a:t> kennis:</a:t>
            </a:r>
          </a:p>
          <a:p>
            <a:pPr marL="990600" lvl="1" indent="-457200">
              <a:buFont typeface="+mj-lt"/>
              <a:buAutoNum type="arabicPeriod"/>
            </a:pPr>
            <a:r>
              <a:rPr lang="nl-NL" dirty="0" err="1"/>
              <a:t>Conceptual</a:t>
            </a:r>
            <a:r>
              <a:rPr lang="nl-NL" dirty="0"/>
              <a:t> </a:t>
            </a:r>
            <a:r>
              <a:rPr lang="nl-NL" dirty="0" err="1"/>
              <a:t>knowledge</a:t>
            </a:r>
            <a:r>
              <a:rPr lang="nl-NL" dirty="0"/>
              <a:t> </a:t>
            </a:r>
          </a:p>
          <a:p>
            <a:pPr marL="990600" lvl="1" indent="-457200">
              <a:buFont typeface="+mj-lt"/>
              <a:buAutoNum type="arabicPeriod"/>
            </a:pPr>
            <a:r>
              <a:rPr lang="nl-NL" dirty="0" err="1"/>
              <a:t>Problem-solving</a:t>
            </a:r>
            <a:r>
              <a:rPr lang="nl-NL" dirty="0"/>
              <a:t> </a:t>
            </a:r>
            <a:r>
              <a:rPr lang="nl-NL" dirty="0" err="1"/>
              <a:t>knowledge</a:t>
            </a:r>
            <a:r>
              <a:rPr lang="nl-NL" dirty="0"/>
              <a:t> </a:t>
            </a:r>
          </a:p>
          <a:p>
            <a:pPr marL="990600" lvl="1" indent="-457200">
              <a:buFont typeface="+mj-lt"/>
              <a:buAutoNum type="arabicPeriod"/>
            </a:pPr>
            <a:r>
              <a:rPr lang="nl-NL" dirty="0"/>
              <a:t>Sociale </a:t>
            </a:r>
            <a:r>
              <a:rPr lang="nl-NL" dirty="0" err="1"/>
              <a:t>knowledge</a:t>
            </a:r>
            <a:r>
              <a:rPr lang="nl-NL" dirty="0"/>
              <a:t> </a:t>
            </a:r>
          </a:p>
          <a:p>
            <a:pPr marL="990600" lvl="1" indent="-457200">
              <a:buFont typeface="+mj-lt"/>
              <a:buAutoNum type="arabicPeriod"/>
            </a:pPr>
            <a:r>
              <a:rPr lang="nl-NL" dirty="0" err="1"/>
              <a:t>Material</a:t>
            </a:r>
            <a:r>
              <a:rPr lang="nl-NL" dirty="0"/>
              <a:t> </a:t>
            </a:r>
            <a:r>
              <a:rPr lang="nl-NL" dirty="0" err="1"/>
              <a:t>knowledge</a:t>
            </a:r>
            <a:endParaRPr lang="nl-NL" dirty="0"/>
          </a:p>
          <a:p>
            <a:pPr marL="990600" lvl="1" indent="-457200">
              <a:buFont typeface="+mj-lt"/>
              <a:buAutoNum type="arabicPeriod"/>
            </a:pPr>
            <a:r>
              <a:rPr lang="nl-NL" dirty="0" err="1"/>
              <a:t>Somatic</a:t>
            </a:r>
            <a:r>
              <a:rPr lang="nl-NL" dirty="0"/>
              <a:t> </a:t>
            </a:r>
            <a:r>
              <a:rPr lang="nl-NL" dirty="0" err="1"/>
              <a:t>knowledge</a:t>
            </a:r>
            <a:endParaRPr lang="nl-NL" dirty="0"/>
          </a:p>
          <a:p>
            <a:pPr marL="514350" indent="-457200"/>
            <a:r>
              <a:rPr lang="nl-NL" dirty="0"/>
              <a:t>Expliciete </a:t>
            </a:r>
            <a:r>
              <a:rPr lang="nl-NL" dirty="0" err="1"/>
              <a:t>vs</a:t>
            </a:r>
            <a:r>
              <a:rPr lang="nl-NL" dirty="0"/>
              <a:t> </a:t>
            </a:r>
            <a:r>
              <a:rPr lang="nl-NL" dirty="0" err="1"/>
              <a:t>tacit</a:t>
            </a:r>
            <a:r>
              <a:rPr lang="nl-NL" dirty="0"/>
              <a:t> </a:t>
            </a:r>
            <a:r>
              <a:rPr lang="nl-NL" dirty="0" err="1"/>
              <a:t>knowledge</a:t>
            </a:r>
            <a:endParaRPr lang="nl-NL" dirty="0"/>
          </a:p>
          <a:p>
            <a:pPr lvl="1"/>
            <a:endParaRPr lang="nl-NL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8410" y="2164195"/>
            <a:ext cx="2544982" cy="3825790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nl-NL"/>
              <a:t>© 2019 Daan Andriessen Hogeschool Utrecht: daan.Andriessen@hu.nl</a:t>
            </a:r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436859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ectangle 56"/>
          <p:cNvSpPr/>
          <p:nvPr/>
        </p:nvSpPr>
        <p:spPr bwMode="auto">
          <a:xfrm>
            <a:off x="241448" y="5585354"/>
            <a:ext cx="11136700" cy="8097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sz="1200" i="1" dirty="0"/>
              <a:t>Werkelijkheid</a:t>
            </a:r>
            <a:endParaRPr kumimoji="0" lang="nl-NL" sz="1200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241835" y="1412875"/>
            <a:ext cx="11136700" cy="41614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1200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1297134" y="1412720"/>
            <a:ext cx="0" cy="496869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" name="Straight Connector 5"/>
          <p:cNvCxnSpPr/>
          <p:nvPr/>
        </p:nvCxnSpPr>
        <p:spPr bwMode="auto">
          <a:xfrm flipH="1">
            <a:off x="241061" y="5581814"/>
            <a:ext cx="11137473" cy="7774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455625" y="1412720"/>
            <a:ext cx="841897" cy="30777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nl-NL" dirty="0"/>
              <a:t>Abstract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21159" y="5266551"/>
            <a:ext cx="910827" cy="30777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nl-NL" dirty="0"/>
              <a:t>Concreet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273562" y="5604560"/>
            <a:ext cx="901209" cy="30777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nl-NL" dirty="0"/>
              <a:t>Gesloten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1378534" y="5604560"/>
            <a:ext cx="622286" cy="30777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nl-NL" dirty="0"/>
              <a:t>Open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10514414" y="2100977"/>
            <a:ext cx="787276" cy="253916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969696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Waarden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10514414" y="1426569"/>
            <a:ext cx="787276" cy="577081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969696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sz="1050" dirty="0">
                <a:latin typeface="Arial Narrow" panose="020B0606020202030204" pitchFamily="34" charset="0"/>
              </a:rPr>
              <a:t>Beschrijving </a:t>
            </a:r>
            <a:r>
              <a:rPr kumimoji="0" lang="nl-NL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van deugden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9650294" y="2621547"/>
            <a:ext cx="648090" cy="1026582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969696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105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Uitgangs-punten</a:t>
            </a:r>
            <a:endParaRPr kumimoji="0" lang="nl-NL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9650294" y="1673690"/>
            <a:ext cx="648090" cy="641036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969696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sz="1050" dirty="0">
                <a:latin typeface="Arial Narrow" panose="020B0606020202030204" pitchFamily="34" charset="0"/>
              </a:rPr>
              <a:t>P</a:t>
            </a:r>
            <a:r>
              <a:rPr kumimoji="0" lang="nl-NL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rincipes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8498134" y="3157521"/>
            <a:ext cx="792110" cy="878235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969696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105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Oplossings-richtingen</a:t>
            </a:r>
            <a:endParaRPr kumimoji="0" lang="nl-NL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5422972" y="3439713"/>
            <a:ext cx="792110" cy="917939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969696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sz="1050" dirty="0" err="1">
                <a:latin typeface="Arial Narrow" panose="020B0606020202030204" pitchFamily="34" charset="0"/>
              </a:rPr>
              <a:t>Hand-reikingen</a:t>
            </a:r>
            <a:endParaRPr kumimoji="0" lang="nl-NL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4442510" y="3832913"/>
            <a:ext cx="792110" cy="415498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969696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sz="1050" dirty="0" err="1">
                <a:latin typeface="Arial Narrow" panose="020B0606020202030204" pitchFamily="34" charset="0"/>
              </a:rPr>
              <a:t>Werk-vormen</a:t>
            </a:r>
            <a:endParaRPr kumimoji="0" lang="nl-NL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3355447" y="3573020"/>
            <a:ext cx="792110" cy="870781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969696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sz="1050" dirty="0">
                <a:latin typeface="Arial Narrow" panose="020B0606020202030204" pitchFamily="34" charset="0"/>
              </a:rPr>
              <a:t>Methoden</a:t>
            </a:r>
            <a:endParaRPr kumimoji="0" lang="nl-NL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3355447" y="4536812"/>
            <a:ext cx="792110" cy="415498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969696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sz="1050" dirty="0">
                <a:latin typeface="Arial Narrow" panose="020B0606020202030204" pitchFamily="34" charset="0"/>
              </a:rPr>
              <a:t>Beschreven interventies</a:t>
            </a:r>
            <a:endParaRPr kumimoji="0" lang="nl-NL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1415658" y="4288577"/>
            <a:ext cx="792110" cy="796653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969696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sz="1050" dirty="0">
                <a:latin typeface="Arial Narrow" panose="020B0606020202030204" pitchFamily="34" charset="0"/>
              </a:rPr>
              <a:t>Richtlijnen</a:t>
            </a:r>
            <a:endParaRPr kumimoji="0" lang="nl-NL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1415658" y="5157240"/>
            <a:ext cx="792110" cy="253916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969696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sz="1050" dirty="0">
                <a:latin typeface="Arial Narrow" panose="020B0606020202030204" pitchFamily="34" charset="0"/>
              </a:rPr>
              <a:t>Protocollen</a:t>
            </a:r>
            <a:endParaRPr kumimoji="0" lang="nl-NL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7396603" y="2706904"/>
            <a:ext cx="792110" cy="253916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969696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Criteria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8498134" y="2060810"/>
            <a:ext cx="792110" cy="902283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969696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105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Ontwerp-principes</a:t>
            </a:r>
            <a:endParaRPr kumimoji="0" lang="nl-NL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7393339" y="3076318"/>
            <a:ext cx="792110" cy="936028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969696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Principe-oplossingen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6403435" y="3596848"/>
            <a:ext cx="792110" cy="415498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969696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sz="1050" dirty="0">
                <a:latin typeface="Arial Narrow" panose="020B0606020202030204" pitchFamily="34" charset="0"/>
              </a:rPr>
              <a:t>Aanpak in hoofdlijnen</a:t>
            </a:r>
            <a:endParaRPr kumimoji="0" lang="nl-NL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2326291" y="3573020"/>
            <a:ext cx="792110" cy="1524142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969696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sz="1050" dirty="0">
                <a:latin typeface="Arial Narrow" panose="020B0606020202030204" pitchFamily="34" charset="0"/>
              </a:rPr>
              <a:t>Tools</a:t>
            </a:r>
            <a:endParaRPr kumimoji="0" lang="nl-NL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6403435" y="4093652"/>
            <a:ext cx="792110" cy="415498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969696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sz="1050" dirty="0" err="1">
                <a:latin typeface="Arial Narrow" panose="020B0606020202030204" pitchFamily="34" charset="0"/>
              </a:rPr>
              <a:t>Randvoor-waarden</a:t>
            </a:r>
            <a:endParaRPr kumimoji="0" lang="nl-NL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2326291" y="1467193"/>
            <a:ext cx="792110" cy="847533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969696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sz="1050" dirty="0">
                <a:latin typeface="Arial Narrow" panose="020B0606020202030204" pitchFamily="34" charset="0"/>
              </a:rPr>
              <a:t>Verklarende theorieën</a:t>
            </a:r>
            <a:endParaRPr kumimoji="0" lang="nl-NL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3355447" y="1992530"/>
            <a:ext cx="792110" cy="765975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969696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sz="1050" dirty="0">
                <a:latin typeface="Arial Narrow" panose="020B0606020202030204" pitchFamily="34" charset="0"/>
              </a:rPr>
              <a:t>Modellen</a:t>
            </a:r>
            <a:endParaRPr kumimoji="0" lang="nl-NL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49" name="Title 48"/>
          <p:cNvSpPr>
            <a:spLocks noGrp="1"/>
          </p:cNvSpPr>
          <p:nvPr>
            <p:ph type="title"/>
          </p:nvPr>
        </p:nvSpPr>
        <p:spPr>
          <a:xfrm>
            <a:off x="1117600" y="111820"/>
            <a:ext cx="9587040" cy="1077218"/>
          </a:xfrm>
        </p:spPr>
        <p:txBody>
          <a:bodyPr>
            <a:noAutofit/>
          </a:bodyPr>
          <a:lstStyle/>
          <a:p>
            <a:r>
              <a:rPr lang="nl-NL" sz="2400" dirty="0"/>
              <a:t>2. Een palette aan expliciete kennis voor de professional</a:t>
            </a:r>
            <a:br>
              <a:rPr lang="nl-NL" sz="2400" dirty="0"/>
            </a:br>
            <a:r>
              <a:rPr lang="nl-NL" sz="2400" dirty="0" err="1"/>
              <a:t>Pallette</a:t>
            </a:r>
            <a:r>
              <a:rPr lang="nl-NL" sz="2400" dirty="0"/>
              <a:t> of </a:t>
            </a:r>
            <a:r>
              <a:rPr lang="nl-NL" sz="2400" dirty="0" err="1"/>
              <a:t>actionable</a:t>
            </a:r>
            <a:r>
              <a:rPr lang="nl-NL" sz="2400" dirty="0"/>
              <a:t> </a:t>
            </a:r>
            <a:r>
              <a:rPr lang="nl-NL" sz="2400" dirty="0" err="1"/>
              <a:t>knowledge</a:t>
            </a:r>
            <a:r>
              <a:rPr lang="nl-NL" sz="2400" dirty="0"/>
              <a:t> (PACK-model)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5417961" y="2917212"/>
            <a:ext cx="792110" cy="415498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969696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sz="1050" dirty="0">
                <a:latin typeface="Arial Narrow" panose="020B0606020202030204" pitchFamily="34" charset="0"/>
              </a:rPr>
              <a:t>Vuistregels</a:t>
            </a:r>
            <a:endParaRPr kumimoji="0" lang="nl-NL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6433214" y="2921557"/>
            <a:ext cx="792110" cy="415498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969696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sz="1050" dirty="0">
                <a:latin typeface="Arial Narrow" panose="020B0606020202030204" pitchFamily="34" charset="0"/>
              </a:rPr>
              <a:t>Heuristieken</a:t>
            </a:r>
            <a:endParaRPr kumimoji="0" lang="nl-NL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10509058" y="2621547"/>
            <a:ext cx="792110" cy="1667030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969696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Vragen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8660917" y="6482599"/>
            <a:ext cx="27590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err="1"/>
              <a:t>Geinspireerd</a:t>
            </a:r>
            <a:r>
              <a:rPr lang="nl-NL" dirty="0"/>
              <a:t> op </a:t>
            </a:r>
            <a:r>
              <a:rPr lang="nl-NL" dirty="0" err="1"/>
              <a:t>Löwgren</a:t>
            </a:r>
            <a:r>
              <a:rPr lang="nl-NL" dirty="0"/>
              <a:t> (2013)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nl-NL"/>
              <a:t>© 2019 Daan Andriessen Hogeschool Utrecht: daan.Andriessen@hu.nl</a:t>
            </a:r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822192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ectangle 56"/>
          <p:cNvSpPr/>
          <p:nvPr/>
        </p:nvSpPr>
        <p:spPr bwMode="auto">
          <a:xfrm>
            <a:off x="241448" y="5585354"/>
            <a:ext cx="11136700" cy="8097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sz="1200" i="1" dirty="0"/>
              <a:t>Werkelijkheid</a:t>
            </a:r>
            <a:endParaRPr kumimoji="0" lang="nl-NL" sz="1200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241835" y="1412875"/>
            <a:ext cx="11136700" cy="41614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1200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1297134" y="1412720"/>
            <a:ext cx="0" cy="496869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" name="Straight Connector 5"/>
          <p:cNvCxnSpPr/>
          <p:nvPr/>
        </p:nvCxnSpPr>
        <p:spPr bwMode="auto">
          <a:xfrm flipH="1">
            <a:off x="241061" y="5581814"/>
            <a:ext cx="11137473" cy="7774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455625" y="1412720"/>
            <a:ext cx="841897" cy="30777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nl-NL" dirty="0"/>
              <a:t>Abstract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21159" y="5266551"/>
            <a:ext cx="910827" cy="30777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nl-NL" dirty="0"/>
              <a:t>Concreet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273562" y="5604560"/>
            <a:ext cx="901209" cy="30777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nl-NL" dirty="0"/>
              <a:t>Gesloten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1378534" y="5604560"/>
            <a:ext cx="622286" cy="30777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nl-NL" dirty="0"/>
              <a:t>Open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10514414" y="2100977"/>
            <a:ext cx="787276" cy="253916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969696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Waarden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10514414" y="1426569"/>
            <a:ext cx="787276" cy="577081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969696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sz="1050" dirty="0">
                <a:latin typeface="Arial Narrow" panose="020B0606020202030204" pitchFamily="34" charset="0"/>
              </a:rPr>
              <a:t>Beschrijving </a:t>
            </a:r>
            <a:r>
              <a:rPr kumimoji="0" lang="nl-NL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van deugden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9650294" y="2621547"/>
            <a:ext cx="648090" cy="1026582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969696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105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Uitgangs-punten</a:t>
            </a:r>
            <a:endParaRPr kumimoji="0" lang="nl-NL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9650294" y="1673690"/>
            <a:ext cx="648090" cy="641036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969696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sz="1050" dirty="0">
                <a:latin typeface="Arial Narrow" panose="020B0606020202030204" pitchFamily="34" charset="0"/>
              </a:rPr>
              <a:t>P</a:t>
            </a:r>
            <a:r>
              <a:rPr kumimoji="0" lang="nl-NL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rincipes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8498134" y="3157521"/>
            <a:ext cx="792110" cy="878235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969696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105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Oplossings-richtingen</a:t>
            </a:r>
            <a:endParaRPr kumimoji="0" lang="nl-NL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5422972" y="3439713"/>
            <a:ext cx="792110" cy="917939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969696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sz="1050" dirty="0" err="1">
                <a:latin typeface="Arial Narrow" panose="020B0606020202030204" pitchFamily="34" charset="0"/>
              </a:rPr>
              <a:t>Hand-reikingen</a:t>
            </a:r>
            <a:endParaRPr kumimoji="0" lang="nl-NL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4442510" y="3832913"/>
            <a:ext cx="792110" cy="415498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969696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sz="1050" dirty="0" err="1">
                <a:latin typeface="Arial Narrow" panose="020B0606020202030204" pitchFamily="34" charset="0"/>
              </a:rPr>
              <a:t>Werk-vormen</a:t>
            </a:r>
            <a:endParaRPr kumimoji="0" lang="nl-NL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3355447" y="3573020"/>
            <a:ext cx="792110" cy="870781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969696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sz="1050" dirty="0">
                <a:latin typeface="Arial Narrow" panose="020B0606020202030204" pitchFamily="34" charset="0"/>
              </a:rPr>
              <a:t>Methoden</a:t>
            </a:r>
            <a:endParaRPr kumimoji="0" lang="nl-NL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3355447" y="4536812"/>
            <a:ext cx="792110" cy="415498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969696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sz="1050" dirty="0">
                <a:latin typeface="Arial Narrow" panose="020B0606020202030204" pitchFamily="34" charset="0"/>
              </a:rPr>
              <a:t>Beschreven interventies</a:t>
            </a:r>
            <a:endParaRPr kumimoji="0" lang="nl-NL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1415658" y="4288577"/>
            <a:ext cx="792110" cy="796653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969696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sz="1050" dirty="0">
                <a:latin typeface="Arial Narrow" panose="020B0606020202030204" pitchFamily="34" charset="0"/>
              </a:rPr>
              <a:t>Richtlijnen</a:t>
            </a:r>
            <a:endParaRPr kumimoji="0" lang="nl-NL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1415658" y="5157240"/>
            <a:ext cx="792110" cy="253916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969696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sz="1050" dirty="0">
                <a:latin typeface="Arial Narrow" panose="020B0606020202030204" pitchFamily="34" charset="0"/>
              </a:rPr>
              <a:t>Protocollen</a:t>
            </a:r>
            <a:endParaRPr kumimoji="0" lang="nl-NL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7396603" y="2706904"/>
            <a:ext cx="792110" cy="253916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969696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Criteria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8498134" y="2060810"/>
            <a:ext cx="792110" cy="902283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969696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105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Ontwerp-principes</a:t>
            </a:r>
            <a:endParaRPr kumimoji="0" lang="nl-NL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7393339" y="3076318"/>
            <a:ext cx="792110" cy="936028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969696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Principe-oplossingen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6403435" y="3596848"/>
            <a:ext cx="792110" cy="415498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969696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sz="1050" dirty="0">
                <a:latin typeface="Arial Narrow" panose="020B0606020202030204" pitchFamily="34" charset="0"/>
              </a:rPr>
              <a:t>Aanpak in hoofdlijnen</a:t>
            </a:r>
            <a:endParaRPr kumimoji="0" lang="nl-NL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2326291" y="3573020"/>
            <a:ext cx="792110" cy="1524142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969696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sz="1050" dirty="0">
                <a:latin typeface="Arial Narrow" panose="020B0606020202030204" pitchFamily="34" charset="0"/>
              </a:rPr>
              <a:t>Tools</a:t>
            </a:r>
            <a:endParaRPr kumimoji="0" lang="nl-NL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6403435" y="4093652"/>
            <a:ext cx="792110" cy="415498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969696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sz="1050" dirty="0" err="1">
                <a:latin typeface="Arial Narrow" panose="020B0606020202030204" pitchFamily="34" charset="0"/>
              </a:rPr>
              <a:t>Randvoor-waarden</a:t>
            </a:r>
            <a:endParaRPr kumimoji="0" lang="nl-NL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2322987" y="1467193"/>
            <a:ext cx="792110" cy="847533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969696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sz="1050" dirty="0">
                <a:latin typeface="Arial Narrow" panose="020B0606020202030204" pitchFamily="34" charset="0"/>
              </a:rPr>
              <a:t>Verklarende theorieën</a:t>
            </a:r>
            <a:endParaRPr kumimoji="0" lang="nl-NL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3355447" y="1992530"/>
            <a:ext cx="792110" cy="765975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969696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sz="1050" dirty="0">
                <a:latin typeface="Arial Narrow" panose="020B0606020202030204" pitchFamily="34" charset="0"/>
              </a:rPr>
              <a:t>Modellen</a:t>
            </a:r>
            <a:endParaRPr kumimoji="0" lang="nl-NL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4637241" y="4868699"/>
            <a:ext cx="886898" cy="577081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969696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sz="1050" dirty="0">
                <a:latin typeface="Arial Narrow" panose="020B0606020202030204" pitchFamily="34" charset="0"/>
              </a:rPr>
              <a:t>Geannoteerde mobiele telefoon 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9549619" y="4581160"/>
            <a:ext cx="947535" cy="415498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969696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sz="1050" dirty="0">
                <a:latin typeface="Arial Narrow" panose="020B0606020202030204" pitchFamily="34" charset="0"/>
              </a:rPr>
              <a:t>Geannoteerd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kunstwerk</a:t>
            </a:r>
          </a:p>
        </p:txBody>
      </p:sp>
      <p:sp>
        <p:nvSpPr>
          <p:cNvPr id="46" name="Rectangle 45"/>
          <p:cNvSpPr/>
          <p:nvPr/>
        </p:nvSpPr>
        <p:spPr bwMode="auto">
          <a:xfrm>
            <a:off x="8345387" y="4725180"/>
            <a:ext cx="947535" cy="415498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969696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sz="1050" dirty="0">
                <a:latin typeface="Arial Narrow" panose="020B0606020202030204" pitchFamily="34" charset="0"/>
              </a:rPr>
              <a:t>Geannoteerde verzameling</a:t>
            </a:r>
            <a:endParaRPr kumimoji="0" lang="nl-NL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49" name="Title 48"/>
          <p:cNvSpPr>
            <a:spLocks noGrp="1"/>
          </p:cNvSpPr>
          <p:nvPr>
            <p:ph type="title"/>
          </p:nvPr>
        </p:nvSpPr>
        <p:spPr>
          <a:xfrm>
            <a:off x="1117600" y="111820"/>
            <a:ext cx="9587040" cy="1077218"/>
          </a:xfrm>
        </p:spPr>
        <p:txBody>
          <a:bodyPr>
            <a:noAutofit/>
          </a:bodyPr>
          <a:lstStyle/>
          <a:p>
            <a:r>
              <a:rPr lang="nl-NL" dirty="0"/>
              <a:t>3. Annotatie als instrument voor het oversteken van de grens tussen artefact en kennis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5417961" y="2917212"/>
            <a:ext cx="792110" cy="415498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969696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sz="1050" dirty="0">
                <a:latin typeface="Arial Narrow" panose="020B0606020202030204" pitchFamily="34" charset="0"/>
              </a:rPr>
              <a:t>Vuistregels</a:t>
            </a:r>
            <a:endParaRPr kumimoji="0" lang="nl-NL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6433214" y="2921557"/>
            <a:ext cx="792110" cy="415498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969696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sz="1050" dirty="0">
                <a:latin typeface="Arial Narrow" panose="020B0606020202030204" pitchFamily="34" charset="0"/>
              </a:rPr>
              <a:t>Heuristieken</a:t>
            </a:r>
            <a:endParaRPr kumimoji="0" lang="nl-NL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6362276" y="5021088"/>
            <a:ext cx="924125" cy="415498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969696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sz="1050" dirty="0">
                <a:latin typeface="Arial Narrow" panose="020B0606020202030204" pitchFamily="34" charset="0"/>
              </a:rPr>
              <a:t>Geannoteerd prototype</a:t>
            </a:r>
          </a:p>
        </p:txBody>
      </p:sp>
      <p:sp>
        <p:nvSpPr>
          <p:cNvPr id="54" name="Rectangle 53"/>
          <p:cNvSpPr/>
          <p:nvPr/>
        </p:nvSpPr>
        <p:spPr bwMode="auto">
          <a:xfrm>
            <a:off x="10509058" y="2621547"/>
            <a:ext cx="792110" cy="1667030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969696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Vragen</a:t>
            </a:r>
          </a:p>
        </p:txBody>
      </p:sp>
      <p:sp>
        <p:nvSpPr>
          <p:cNvPr id="2" name="Curved Right Arrow 1"/>
          <p:cNvSpPr/>
          <p:nvPr/>
        </p:nvSpPr>
        <p:spPr bwMode="auto">
          <a:xfrm flipH="1" flipV="1">
            <a:off x="5428709" y="5136941"/>
            <a:ext cx="359034" cy="929125"/>
          </a:xfrm>
          <a:prstGeom prst="curved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4" name="Curved Right Arrow 43"/>
          <p:cNvSpPr/>
          <p:nvPr/>
        </p:nvSpPr>
        <p:spPr bwMode="auto">
          <a:xfrm flipH="1" flipV="1">
            <a:off x="7213281" y="5136943"/>
            <a:ext cx="359034" cy="860951"/>
          </a:xfrm>
          <a:prstGeom prst="curved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9" name="Curved Right Arrow 58"/>
          <p:cNvSpPr/>
          <p:nvPr/>
        </p:nvSpPr>
        <p:spPr bwMode="auto">
          <a:xfrm flipH="1" flipV="1">
            <a:off x="9228205" y="4868699"/>
            <a:ext cx="359034" cy="1121982"/>
          </a:xfrm>
          <a:prstGeom prst="curved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0" name="Curved Right Arrow 59"/>
          <p:cNvSpPr/>
          <p:nvPr/>
        </p:nvSpPr>
        <p:spPr bwMode="auto">
          <a:xfrm flipH="1" flipV="1">
            <a:off x="10417616" y="4725179"/>
            <a:ext cx="359034" cy="1265501"/>
          </a:xfrm>
          <a:prstGeom prst="curved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1" name="Oval 40"/>
          <p:cNvSpPr/>
          <p:nvPr/>
        </p:nvSpPr>
        <p:spPr bwMode="auto">
          <a:xfrm>
            <a:off x="4593903" y="5661310"/>
            <a:ext cx="1025025" cy="556666"/>
          </a:xfrm>
          <a:prstGeom prst="ellipse">
            <a:avLst/>
          </a:prstGeom>
          <a:solidFill>
            <a:srgbClr val="FFFFFF"/>
          </a:solidFill>
          <a:ln w="9525" cap="flat" cmpd="sng" algn="ctr">
            <a:solidFill>
              <a:srgbClr val="969696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0" tIns="36000" rIns="0" bIns="3600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sz="1050" dirty="0">
                <a:latin typeface="Arial Narrow" panose="020B0606020202030204" pitchFamily="34" charset="0"/>
              </a:rPr>
              <a:t>Mobiele telefoon</a:t>
            </a:r>
            <a:endParaRPr kumimoji="0" lang="nl-NL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43" name="Oval 42"/>
          <p:cNvSpPr/>
          <p:nvPr/>
        </p:nvSpPr>
        <p:spPr bwMode="auto">
          <a:xfrm>
            <a:off x="9549619" y="5774918"/>
            <a:ext cx="981687" cy="329450"/>
          </a:xfrm>
          <a:prstGeom prst="ellipse">
            <a:avLst/>
          </a:prstGeom>
          <a:solidFill>
            <a:srgbClr val="FFFFFF"/>
          </a:solidFill>
          <a:ln w="9525" cap="flat" cmpd="sng" algn="ctr">
            <a:solidFill>
              <a:srgbClr val="969696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0" tIns="36000" rIns="0" bIns="3600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sz="1050" dirty="0">
                <a:latin typeface="Arial Narrow" panose="020B0606020202030204" pitchFamily="34" charset="0"/>
              </a:rPr>
              <a:t>Kunstwerk</a:t>
            </a:r>
            <a:endParaRPr kumimoji="0" lang="nl-NL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55" name="Oval 54"/>
          <p:cNvSpPr/>
          <p:nvPr/>
        </p:nvSpPr>
        <p:spPr bwMode="auto">
          <a:xfrm>
            <a:off x="6333494" y="5774918"/>
            <a:ext cx="981687" cy="329450"/>
          </a:xfrm>
          <a:prstGeom prst="ellipse">
            <a:avLst/>
          </a:prstGeom>
          <a:solidFill>
            <a:srgbClr val="FFFFFF"/>
          </a:solidFill>
          <a:ln w="9525" cap="flat" cmpd="sng" algn="ctr">
            <a:solidFill>
              <a:srgbClr val="969696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0" tIns="36000" rIns="0" bIns="3600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sz="1050" dirty="0">
                <a:latin typeface="Arial Narrow" panose="020B0606020202030204" pitchFamily="34" charset="0"/>
              </a:rPr>
              <a:t>Prototype</a:t>
            </a:r>
            <a:endParaRPr kumimoji="0" lang="nl-NL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7348951" y="4868699"/>
            <a:ext cx="924125" cy="415498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969696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sz="1050" dirty="0">
                <a:latin typeface="Arial Narrow" panose="020B0606020202030204" pitchFamily="34" charset="0"/>
              </a:rPr>
              <a:t>Geannoteerde ervaring</a:t>
            </a:r>
          </a:p>
        </p:txBody>
      </p:sp>
      <p:sp>
        <p:nvSpPr>
          <p:cNvPr id="48" name="Curved Right Arrow 47"/>
          <p:cNvSpPr/>
          <p:nvPr/>
        </p:nvSpPr>
        <p:spPr bwMode="auto">
          <a:xfrm flipH="1" flipV="1">
            <a:off x="8199501" y="5068770"/>
            <a:ext cx="359034" cy="929124"/>
          </a:xfrm>
          <a:prstGeom prst="curved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8" name="Oval 57"/>
          <p:cNvSpPr/>
          <p:nvPr/>
        </p:nvSpPr>
        <p:spPr bwMode="auto">
          <a:xfrm>
            <a:off x="7320170" y="5780559"/>
            <a:ext cx="981687" cy="329450"/>
          </a:xfrm>
          <a:prstGeom prst="ellipse">
            <a:avLst/>
          </a:prstGeom>
          <a:solidFill>
            <a:srgbClr val="FFFFFF"/>
          </a:solidFill>
          <a:ln w="9525" cap="flat" cmpd="sng" algn="ctr">
            <a:solidFill>
              <a:srgbClr val="969696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0" tIns="36000" rIns="0" bIns="3600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sz="1050" dirty="0">
                <a:latin typeface="Arial Narrow" panose="020B0606020202030204" pitchFamily="34" charset="0"/>
              </a:rPr>
              <a:t>Ervaring</a:t>
            </a:r>
            <a:endParaRPr kumimoji="0" lang="nl-NL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50" name="Oval 49"/>
          <p:cNvSpPr/>
          <p:nvPr/>
        </p:nvSpPr>
        <p:spPr bwMode="auto">
          <a:xfrm>
            <a:off x="8328310" y="5774918"/>
            <a:ext cx="981687" cy="329450"/>
          </a:xfrm>
          <a:prstGeom prst="ellipse">
            <a:avLst/>
          </a:prstGeom>
          <a:solidFill>
            <a:srgbClr val="FFFFFF"/>
          </a:solidFill>
          <a:ln w="9525" cap="flat" cmpd="sng" algn="ctr">
            <a:solidFill>
              <a:srgbClr val="969696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0" tIns="36000" rIns="0" bIns="3600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sz="1050" dirty="0">
                <a:latin typeface="Arial Narrow" panose="020B0606020202030204" pitchFamily="34" charset="0"/>
              </a:rPr>
              <a:t>Verzameling</a:t>
            </a:r>
            <a:endParaRPr kumimoji="0" lang="nl-NL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8660917" y="6482599"/>
            <a:ext cx="27590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err="1"/>
              <a:t>Geinspireerd</a:t>
            </a:r>
            <a:r>
              <a:rPr lang="nl-NL" dirty="0"/>
              <a:t> op </a:t>
            </a:r>
            <a:r>
              <a:rPr lang="nl-NL" dirty="0" err="1"/>
              <a:t>Löwgren</a:t>
            </a:r>
            <a:r>
              <a:rPr lang="nl-NL" dirty="0"/>
              <a:t> (2013)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nl-NL"/>
              <a:t>© 2019 Daan Andriessen Hogeschool Utrecht: daan.Andriessen@hu.nl</a:t>
            </a:r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28473074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7600" y="111820"/>
            <a:ext cx="7930810" cy="1077218"/>
          </a:xfrm>
        </p:spPr>
        <p:txBody>
          <a:bodyPr/>
          <a:lstStyle/>
          <a:p>
            <a:r>
              <a:rPr lang="nl-NL" dirty="0"/>
              <a:t>3. Vormen van annotatie door het toevoegen van: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83290" y="1556740"/>
            <a:ext cx="10509251" cy="5940088"/>
          </a:xfrm>
        </p:spPr>
        <p:txBody>
          <a:bodyPr/>
          <a:lstStyle/>
          <a:p>
            <a:r>
              <a:rPr lang="nl-NL" sz="2000" dirty="0"/>
              <a:t>Generieke vraag </a:t>
            </a:r>
          </a:p>
          <a:p>
            <a:r>
              <a:rPr lang="nl-NL" sz="2000" dirty="0"/>
              <a:t>Probleemgebied / vraagstuk </a:t>
            </a:r>
          </a:p>
          <a:p>
            <a:r>
              <a:rPr lang="nl-NL" sz="2000" dirty="0"/>
              <a:t>Verlangen / kans</a:t>
            </a:r>
          </a:p>
          <a:p>
            <a:r>
              <a:rPr lang="nl-NL" sz="2000" dirty="0"/>
              <a:t>Motivatie</a:t>
            </a:r>
          </a:p>
          <a:p>
            <a:r>
              <a:rPr lang="nl-NL" sz="2000" dirty="0"/>
              <a:t>Gehanteerde principes of uitgangspunten</a:t>
            </a:r>
          </a:p>
          <a:p>
            <a:r>
              <a:rPr lang="nl-NL" sz="2000" dirty="0"/>
              <a:t>Gehanteerde wijze van kijken</a:t>
            </a:r>
          </a:p>
          <a:p>
            <a:r>
              <a:rPr lang="nl-NL" sz="2000" dirty="0"/>
              <a:t>Bedoeling</a:t>
            </a:r>
          </a:p>
          <a:p>
            <a:r>
              <a:rPr lang="nl-NL" sz="2000" dirty="0"/>
              <a:t>Categorieën / kenmerken / overeenkomsten / kwaliteiten</a:t>
            </a:r>
          </a:p>
          <a:p>
            <a:r>
              <a:rPr lang="nl-NL" sz="2000" dirty="0"/>
              <a:t>Hogere categorie (“dit is een voorbeeld van…”)</a:t>
            </a:r>
          </a:p>
          <a:p>
            <a:r>
              <a:rPr lang="nl-NL" sz="2000" dirty="0"/>
              <a:t>Functionaliteit (wat het zou kunnen)</a:t>
            </a:r>
          </a:p>
          <a:p>
            <a:r>
              <a:rPr lang="nl-NL" sz="2000" dirty="0"/>
              <a:t>Toepassingsgebied</a:t>
            </a:r>
          </a:p>
          <a:p>
            <a:r>
              <a:rPr lang="nl-NL" sz="2000" dirty="0"/>
              <a:t>Doelgroep</a:t>
            </a:r>
          </a:p>
          <a:p>
            <a:r>
              <a:rPr lang="nl-NL" sz="2000" dirty="0"/>
              <a:t>Werkzame ingrediënten / verklarende mechanismen</a:t>
            </a:r>
          </a:p>
          <a:p>
            <a:r>
              <a:rPr lang="nl-NL" sz="2000" dirty="0"/>
              <a:t>Etc.</a:t>
            </a:r>
          </a:p>
          <a:p>
            <a:endParaRPr lang="nl-NL" sz="2000" dirty="0"/>
          </a:p>
          <a:p>
            <a:endParaRPr lang="nl-NL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nl-NL"/>
              <a:t>© 2019 Daan Andriessen Hogeschool Utrecht: daan.Andriessen@hu.nl</a:t>
            </a:r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4105120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ectangle 56"/>
          <p:cNvSpPr/>
          <p:nvPr/>
        </p:nvSpPr>
        <p:spPr bwMode="auto">
          <a:xfrm>
            <a:off x="241448" y="5585354"/>
            <a:ext cx="11136700" cy="8097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sz="1200" i="1" dirty="0"/>
              <a:t>Werkelijkheid</a:t>
            </a:r>
            <a:endParaRPr kumimoji="0" lang="nl-NL" sz="1200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241835" y="1412875"/>
            <a:ext cx="11136700" cy="41614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sz="1200" i="1" dirty="0" err="1"/>
              <a:t>Actionable</a:t>
            </a:r>
            <a:r>
              <a:rPr lang="nl-NL" sz="1200" i="1" dirty="0"/>
              <a:t>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sz="1200" i="1" dirty="0" err="1"/>
              <a:t>knowledge</a:t>
            </a:r>
            <a:endParaRPr lang="nl-NL" sz="1200" i="1" dirty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sz="900" i="1" dirty="0">
                <a:latin typeface="Arial Narrow" panose="020B0606020202030204" pitchFamily="34" charset="0"/>
              </a:rPr>
              <a:t>(kennis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sz="900" i="1" dirty="0">
                <a:latin typeface="Arial Narrow" panose="020B0606020202030204" pitchFamily="34" charset="0"/>
              </a:rPr>
              <a:t>die handelen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sz="900" i="1" dirty="0">
                <a:latin typeface="Arial Narrow" panose="020B0606020202030204" pitchFamily="34" charset="0"/>
              </a:rPr>
              <a:t>k</a:t>
            </a:r>
            <a:r>
              <a:rPr kumimoji="0" lang="nl-NL" sz="9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an informeren</a:t>
            </a:r>
            <a:r>
              <a:rPr kumimoji="0" lang="nl-NL" sz="1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)</a:t>
            </a:r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1297134" y="1412720"/>
            <a:ext cx="0" cy="496869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" name="Straight Connector 5"/>
          <p:cNvCxnSpPr/>
          <p:nvPr/>
        </p:nvCxnSpPr>
        <p:spPr bwMode="auto">
          <a:xfrm flipH="1">
            <a:off x="241061" y="5581814"/>
            <a:ext cx="11137473" cy="7774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455625" y="1412720"/>
            <a:ext cx="841897" cy="30777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nl-NL" dirty="0"/>
              <a:t>Abstract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21159" y="5266551"/>
            <a:ext cx="910827" cy="30777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nl-NL" dirty="0"/>
              <a:t>Concreet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273562" y="5604560"/>
            <a:ext cx="901209" cy="30777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nl-NL" dirty="0"/>
              <a:t>Gesloten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1378534" y="5604560"/>
            <a:ext cx="622286" cy="30777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nl-NL" dirty="0"/>
              <a:t>Open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10514414" y="2100977"/>
            <a:ext cx="787276" cy="253916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969696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Waarden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10514414" y="1426569"/>
            <a:ext cx="787276" cy="577081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969696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sz="1050" dirty="0">
                <a:latin typeface="Arial Narrow" panose="020B0606020202030204" pitchFamily="34" charset="0"/>
              </a:rPr>
              <a:t>Beschrijving </a:t>
            </a:r>
            <a:r>
              <a:rPr kumimoji="0" lang="nl-NL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van deugden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9650294" y="2621547"/>
            <a:ext cx="648090" cy="1026582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969696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105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Uitgangs-punten</a:t>
            </a:r>
            <a:endParaRPr kumimoji="0" lang="nl-NL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9650294" y="1673690"/>
            <a:ext cx="648090" cy="641036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969696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sz="1050" dirty="0">
                <a:latin typeface="Arial Narrow" panose="020B0606020202030204" pitchFamily="34" charset="0"/>
              </a:rPr>
              <a:t>P</a:t>
            </a:r>
            <a:r>
              <a:rPr kumimoji="0" lang="nl-NL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rincipes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8498134" y="3157521"/>
            <a:ext cx="792110" cy="878235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969696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105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Oplossings-richtingen</a:t>
            </a:r>
            <a:endParaRPr kumimoji="0" lang="nl-NL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5422972" y="3439713"/>
            <a:ext cx="792110" cy="917939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969696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sz="1050" dirty="0" err="1">
                <a:latin typeface="Arial Narrow" panose="020B0606020202030204" pitchFamily="34" charset="0"/>
              </a:rPr>
              <a:t>Hand-reikingen</a:t>
            </a:r>
            <a:endParaRPr kumimoji="0" lang="nl-NL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4442510" y="3832913"/>
            <a:ext cx="792110" cy="415498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969696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sz="1050" dirty="0" err="1">
                <a:latin typeface="Arial Narrow" panose="020B0606020202030204" pitchFamily="34" charset="0"/>
              </a:rPr>
              <a:t>Werk-vormen</a:t>
            </a:r>
            <a:endParaRPr kumimoji="0" lang="nl-NL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3355447" y="3573020"/>
            <a:ext cx="792110" cy="870781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969696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sz="1050" dirty="0">
                <a:latin typeface="Arial Narrow" panose="020B0606020202030204" pitchFamily="34" charset="0"/>
              </a:rPr>
              <a:t>Methoden</a:t>
            </a:r>
            <a:endParaRPr kumimoji="0" lang="nl-NL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3355447" y="4536812"/>
            <a:ext cx="792110" cy="415498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969696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sz="1050" dirty="0">
                <a:latin typeface="Arial Narrow" panose="020B0606020202030204" pitchFamily="34" charset="0"/>
              </a:rPr>
              <a:t>Beschreven interventies</a:t>
            </a:r>
            <a:endParaRPr kumimoji="0" lang="nl-NL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1415658" y="4288577"/>
            <a:ext cx="792110" cy="796653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969696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sz="1050" dirty="0">
                <a:latin typeface="Arial Narrow" panose="020B0606020202030204" pitchFamily="34" charset="0"/>
              </a:rPr>
              <a:t>Richtlijnen</a:t>
            </a:r>
            <a:endParaRPr kumimoji="0" lang="nl-NL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1415658" y="5157240"/>
            <a:ext cx="792110" cy="253916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969696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sz="1050" dirty="0">
                <a:latin typeface="Arial Narrow" panose="020B0606020202030204" pitchFamily="34" charset="0"/>
              </a:rPr>
              <a:t>Protocollen</a:t>
            </a:r>
            <a:endParaRPr kumimoji="0" lang="nl-NL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7396603" y="2706904"/>
            <a:ext cx="792110" cy="253916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969696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Criteria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8498134" y="2060810"/>
            <a:ext cx="792110" cy="902283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969696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105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Ontwerp-principes</a:t>
            </a:r>
            <a:endParaRPr kumimoji="0" lang="nl-NL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7393339" y="3076318"/>
            <a:ext cx="792110" cy="936028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969696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Principe-oplossingen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6403435" y="3596848"/>
            <a:ext cx="792110" cy="415498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969696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sz="1050" dirty="0">
                <a:latin typeface="Arial Narrow" panose="020B0606020202030204" pitchFamily="34" charset="0"/>
              </a:rPr>
              <a:t>Aanpak in hoofdlijnen</a:t>
            </a:r>
            <a:endParaRPr kumimoji="0" lang="nl-NL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2326291" y="3573020"/>
            <a:ext cx="792110" cy="1524142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969696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sz="1050" dirty="0">
                <a:latin typeface="Arial Narrow" panose="020B0606020202030204" pitchFamily="34" charset="0"/>
              </a:rPr>
              <a:t>Tools</a:t>
            </a:r>
            <a:endParaRPr kumimoji="0" lang="nl-NL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6403435" y="4093652"/>
            <a:ext cx="792110" cy="415498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969696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sz="1050" dirty="0" err="1">
                <a:latin typeface="Arial Narrow" panose="020B0606020202030204" pitchFamily="34" charset="0"/>
              </a:rPr>
              <a:t>Randvoor-waarden</a:t>
            </a:r>
            <a:endParaRPr kumimoji="0" lang="nl-NL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2322987" y="1487952"/>
            <a:ext cx="792110" cy="847533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969696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sz="1050" dirty="0">
                <a:latin typeface="Arial Narrow" panose="020B0606020202030204" pitchFamily="34" charset="0"/>
              </a:rPr>
              <a:t>Verklarende theorieën</a:t>
            </a:r>
            <a:endParaRPr kumimoji="0" lang="nl-NL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3355447" y="1992530"/>
            <a:ext cx="792110" cy="765975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969696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sz="1050" dirty="0">
                <a:latin typeface="Arial Narrow" panose="020B0606020202030204" pitchFamily="34" charset="0"/>
              </a:rPr>
              <a:t>Modellen</a:t>
            </a:r>
            <a:endParaRPr kumimoji="0" lang="nl-NL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4637241" y="4868699"/>
            <a:ext cx="886898" cy="577081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969696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sz="1050" dirty="0">
                <a:latin typeface="Arial Narrow" panose="020B0606020202030204" pitchFamily="34" charset="0"/>
              </a:rPr>
              <a:t>Geannoteerde mobiele telefoon 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9549619" y="4581160"/>
            <a:ext cx="947535" cy="415498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969696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sz="1050" dirty="0">
                <a:latin typeface="Arial Narrow" panose="020B0606020202030204" pitchFamily="34" charset="0"/>
              </a:rPr>
              <a:t>Geannoteerd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kunstwerk</a:t>
            </a:r>
          </a:p>
        </p:txBody>
      </p:sp>
      <p:sp>
        <p:nvSpPr>
          <p:cNvPr id="46" name="Rectangle 45"/>
          <p:cNvSpPr/>
          <p:nvPr/>
        </p:nvSpPr>
        <p:spPr bwMode="auto">
          <a:xfrm>
            <a:off x="8345387" y="4725180"/>
            <a:ext cx="947535" cy="415498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969696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sz="1050" dirty="0">
                <a:latin typeface="Arial Narrow" panose="020B0606020202030204" pitchFamily="34" charset="0"/>
              </a:rPr>
              <a:t>Geannoteerde verzameling</a:t>
            </a:r>
            <a:endParaRPr kumimoji="0" lang="nl-NL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49" name="Title 48"/>
          <p:cNvSpPr>
            <a:spLocks noGrp="1"/>
          </p:cNvSpPr>
          <p:nvPr>
            <p:ph type="title"/>
          </p:nvPr>
        </p:nvSpPr>
        <p:spPr>
          <a:xfrm>
            <a:off x="1117600" y="111820"/>
            <a:ext cx="9180784" cy="1077218"/>
          </a:xfrm>
        </p:spPr>
        <p:txBody>
          <a:bodyPr>
            <a:noAutofit/>
          </a:bodyPr>
          <a:lstStyle/>
          <a:p>
            <a:r>
              <a:rPr lang="nl-NL" dirty="0"/>
              <a:t>3. Fenomenologisch schrijven als manier om tot expliciete kennis te komen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5417961" y="2917212"/>
            <a:ext cx="792110" cy="415498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969696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sz="1050" dirty="0">
                <a:latin typeface="Arial Narrow" panose="020B0606020202030204" pitchFamily="34" charset="0"/>
              </a:rPr>
              <a:t>Vuistregels</a:t>
            </a:r>
            <a:endParaRPr kumimoji="0" lang="nl-NL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6433214" y="2921557"/>
            <a:ext cx="792110" cy="415498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969696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sz="1050" dirty="0">
                <a:latin typeface="Arial Narrow" panose="020B0606020202030204" pitchFamily="34" charset="0"/>
              </a:rPr>
              <a:t>Heuristieken</a:t>
            </a:r>
            <a:endParaRPr kumimoji="0" lang="nl-NL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6362276" y="5021088"/>
            <a:ext cx="924125" cy="415498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969696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sz="1050" dirty="0">
                <a:latin typeface="Arial Narrow" panose="020B0606020202030204" pitchFamily="34" charset="0"/>
              </a:rPr>
              <a:t>Geannoteerd prototype</a:t>
            </a:r>
          </a:p>
        </p:txBody>
      </p:sp>
      <p:sp>
        <p:nvSpPr>
          <p:cNvPr id="54" name="Rectangle 53"/>
          <p:cNvSpPr/>
          <p:nvPr/>
        </p:nvSpPr>
        <p:spPr bwMode="auto">
          <a:xfrm>
            <a:off x="10509058" y="2621547"/>
            <a:ext cx="792110" cy="1667030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969696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Vragen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7348951" y="4868699"/>
            <a:ext cx="924125" cy="415498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969696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sz="1050" dirty="0">
                <a:latin typeface="Arial Narrow" panose="020B0606020202030204" pitchFamily="34" charset="0"/>
              </a:rPr>
              <a:t>Geannoteerde ervaring</a:t>
            </a:r>
          </a:p>
        </p:txBody>
      </p:sp>
      <p:sp>
        <p:nvSpPr>
          <p:cNvPr id="44" name="Curved Right Arrow 43"/>
          <p:cNvSpPr/>
          <p:nvPr/>
        </p:nvSpPr>
        <p:spPr bwMode="auto">
          <a:xfrm flipH="1" flipV="1">
            <a:off x="8199501" y="5068770"/>
            <a:ext cx="359034" cy="929124"/>
          </a:xfrm>
          <a:prstGeom prst="curved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5" name="Oval 54"/>
          <p:cNvSpPr/>
          <p:nvPr/>
        </p:nvSpPr>
        <p:spPr bwMode="auto">
          <a:xfrm>
            <a:off x="7320170" y="5780559"/>
            <a:ext cx="981687" cy="329450"/>
          </a:xfrm>
          <a:prstGeom prst="ellipse">
            <a:avLst/>
          </a:prstGeom>
          <a:solidFill>
            <a:srgbClr val="FFFFFF"/>
          </a:solidFill>
          <a:ln w="9525" cap="flat" cmpd="sng" algn="ctr">
            <a:solidFill>
              <a:srgbClr val="969696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0" tIns="36000" rIns="0" bIns="3600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sz="1050" dirty="0">
                <a:latin typeface="Arial Narrow" panose="020B0606020202030204" pitchFamily="34" charset="0"/>
              </a:rPr>
              <a:t>Ervaring</a:t>
            </a:r>
            <a:endParaRPr kumimoji="0" lang="nl-NL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587280" y="5619539"/>
            <a:ext cx="15966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i="1" dirty="0"/>
              <a:t>Fenomenologisch schrijven</a:t>
            </a:r>
          </a:p>
        </p:txBody>
      </p:sp>
      <p:sp>
        <p:nvSpPr>
          <p:cNvPr id="4" name="Rectangle 3"/>
          <p:cNvSpPr/>
          <p:nvPr/>
        </p:nvSpPr>
        <p:spPr>
          <a:xfrm>
            <a:off x="2145773" y="6079783"/>
            <a:ext cx="846446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dirty="0">
                <a:hlinkClick r:id="rId2"/>
              </a:rPr>
              <a:t>https://www.musework.nl/en/page/6733/fenomenologisch-schrijven-als-onderzoeksinstrument</a:t>
            </a:r>
            <a:r>
              <a:rPr lang="nl-NL" dirty="0"/>
              <a:t>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nl-NL"/>
              <a:t>© 2019 Daan Andriessen Hogeschool Utrecht: daan.Andriessen@hu.nl</a:t>
            </a:r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5248483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48"/>
          <p:cNvSpPr>
            <a:spLocks noGrp="1"/>
          </p:cNvSpPr>
          <p:nvPr>
            <p:ph type="title"/>
          </p:nvPr>
        </p:nvSpPr>
        <p:spPr>
          <a:xfrm>
            <a:off x="1117600" y="111820"/>
            <a:ext cx="9587040" cy="1077218"/>
          </a:xfrm>
        </p:spPr>
        <p:txBody>
          <a:bodyPr>
            <a:noAutofit/>
          </a:bodyPr>
          <a:lstStyle/>
          <a:p>
            <a:r>
              <a:rPr lang="nl-NL" dirty="0"/>
              <a:t>4. Verschillende situaties vragen om verschillende handelingskennis</a:t>
            </a:r>
          </a:p>
        </p:txBody>
      </p:sp>
      <p:sp>
        <p:nvSpPr>
          <p:cNvPr id="57" name="Rectangle 56"/>
          <p:cNvSpPr/>
          <p:nvPr/>
        </p:nvSpPr>
        <p:spPr bwMode="auto">
          <a:xfrm>
            <a:off x="241448" y="5585354"/>
            <a:ext cx="11136700" cy="8097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sz="1200" i="1" dirty="0"/>
              <a:t>Werkelijkheid</a:t>
            </a:r>
            <a:endParaRPr kumimoji="0" lang="nl-NL" sz="1200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241835" y="1412875"/>
            <a:ext cx="11136700" cy="41614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1200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1297134" y="1412720"/>
            <a:ext cx="0" cy="496869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" name="Straight Connector 5"/>
          <p:cNvCxnSpPr/>
          <p:nvPr/>
        </p:nvCxnSpPr>
        <p:spPr bwMode="auto">
          <a:xfrm flipH="1">
            <a:off x="241061" y="5581814"/>
            <a:ext cx="11137473" cy="7774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455625" y="1412720"/>
            <a:ext cx="841897" cy="30777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nl-NL" dirty="0"/>
              <a:t>Abstract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21159" y="5266551"/>
            <a:ext cx="910827" cy="30777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nl-NL" dirty="0"/>
              <a:t>Concreet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273562" y="5604560"/>
            <a:ext cx="901209" cy="30777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nl-NL" dirty="0"/>
              <a:t>Gesloten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1378534" y="5604560"/>
            <a:ext cx="622286" cy="30777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nl-NL" dirty="0"/>
              <a:t>Open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10514414" y="2100977"/>
            <a:ext cx="787276" cy="253916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969696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Waarden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10514414" y="1426569"/>
            <a:ext cx="787276" cy="577081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969696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sz="1050" dirty="0">
                <a:latin typeface="Arial Narrow" panose="020B0606020202030204" pitchFamily="34" charset="0"/>
              </a:rPr>
              <a:t>Beschrijving </a:t>
            </a:r>
            <a:r>
              <a:rPr kumimoji="0" lang="nl-NL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van deugden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9650294" y="2621547"/>
            <a:ext cx="648090" cy="1026582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969696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105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Uitgangs-punten</a:t>
            </a:r>
            <a:endParaRPr kumimoji="0" lang="nl-NL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9650294" y="1673690"/>
            <a:ext cx="648090" cy="641036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969696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sz="1050" dirty="0">
                <a:latin typeface="Arial Narrow" panose="020B0606020202030204" pitchFamily="34" charset="0"/>
              </a:rPr>
              <a:t>P</a:t>
            </a:r>
            <a:r>
              <a:rPr kumimoji="0" lang="nl-NL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rincipes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8498134" y="3157521"/>
            <a:ext cx="792110" cy="878235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969696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105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Oplossings-richtingen</a:t>
            </a:r>
            <a:endParaRPr kumimoji="0" lang="nl-NL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5422972" y="3439713"/>
            <a:ext cx="792110" cy="917939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969696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sz="1050" dirty="0" err="1">
                <a:latin typeface="Arial Narrow" panose="020B0606020202030204" pitchFamily="34" charset="0"/>
              </a:rPr>
              <a:t>Hand-reikingen</a:t>
            </a:r>
            <a:endParaRPr kumimoji="0" lang="nl-NL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4442510" y="3832913"/>
            <a:ext cx="792110" cy="415498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969696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sz="1050" dirty="0" err="1">
                <a:latin typeface="Arial Narrow" panose="020B0606020202030204" pitchFamily="34" charset="0"/>
              </a:rPr>
              <a:t>Werk-vormen</a:t>
            </a:r>
            <a:endParaRPr kumimoji="0" lang="nl-NL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3355447" y="3573020"/>
            <a:ext cx="792110" cy="870781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969696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sz="1050" dirty="0">
                <a:latin typeface="Arial Narrow" panose="020B0606020202030204" pitchFamily="34" charset="0"/>
              </a:rPr>
              <a:t>Methoden</a:t>
            </a:r>
            <a:endParaRPr kumimoji="0" lang="nl-NL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3355447" y="4536812"/>
            <a:ext cx="792110" cy="415498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969696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sz="1050" dirty="0">
                <a:latin typeface="Arial Narrow" panose="020B0606020202030204" pitchFamily="34" charset="0"/>
              </a:rPr>
              <a:t>Beschreven interventies</a:t>
            </a:r>
            <a:endParaRPr kumimoji="0" lang="nl-NL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1415658" y="4288577"/>
            <a:ext cx="792110" cy="796653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969696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sz="1050" dirty="0">
                <a:latin typeface="Arial Narrow" panose="020B0606020202030204" pitchFamily="34" charset="0"/>
              </a:rPr>
              <a:t>Richtlijnen</a:t>
            </a:r>
            <a:endParaRPr kumimoji="0" lang="nl-NL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1415658" y="5157240"/>
            <a:ext cx="792110" cy="253916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969696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sz="1050" dirty="0">
                <a:latin typeface="Arial Narrow" panose="020B0606020202030204" pitchFamily="34" charset="0"/>
              </a:rPr>
              <a:t>Protocollen</a:t>
            </a:r>
            <a:endParaRPr kumimoji="0" lang="nl-NL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7396603" y="2706904"/>
            <a:ext cx="792110" cy="253916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969696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Criteria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8498134" y="2060810"/>
            <a:ext cx="792110" cy="902283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969696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105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Ontwerp-principes</a:t>
            </a:r>
            <a:endParaRPr kumimoji="0" lang="nl-NL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7393339" y="3076318"/>
            <a:ext cx="792110" cy="936028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969696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Principe-oplossingen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6403435" y="3596848"/>
            <a:ext cx="792110" cy="415498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969696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sz="1050" dirty="0">
                <a:latin typeface="Arial Narrow" panose="020B0606020202030204" pitchFamily="34" charset="0"/>
              </a:rPr>
              <a:t>Aanpak in hoofdlijnen</a:t>
            </a:r>
            <a:endParaRPr kumimoji="0" lang="nl-NL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2326291" y="3573020"/>
            <a:ext cx="792110" cy="1524142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969696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sz="1050" dirty="0">
                <a:latin typeface="Arial Narrow" panose="020B0606020202030204" pitchFamily="34" charset="0"/>
              </a:rPr>
              <a:t>Tools</a:t>
            </a:r>
            <a:endParaRPr kumimoji="0" lang="nl-NL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6403435" y="4093652"/>
            <a:ext cx="792110" cy="415498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969696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sz="1050" dirty="0" err="1">
                <a:latin typeface="Arial Narrow" panose="020B0606020202030204" pitchFamily="34" charset="0"/>
              </a:rPr>
              <a:t>Randvoor-waarden</a:t>
            </a:r>
            <a:endParaRPr kumimoji="0" lang="nl-NL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1375445" y="1507359"/>
            <a:ext cx="792110" cy="847533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969696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sz="1050" dirty="0">
                <a:latin typeface="Arial Narrow" panose="020B0606020202030204" pitchFamily="34" charset="0"/>
              </a:rPr>
              <a:t>Verklarende theorieën</a:t>
            </a:r>
            <a:endParaRPr kumimoji="0" lang="nl-NL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3355447" y="1992530"/>
            <a:ext cx="792110" cy="765975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969696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sz="1050" dirty="0">
                <a:latin typeface="Arial Narrow" panose="020B0606020202030204" pitchFamily="34" charset="0"/>
              </a:rPr>
              <a:t>Modellen</a:t>
            </a:r>
            <a:endParaRPr kumimoji="0" lang="nl-NL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4732029" y="4868699"/>
            <a:ext cx="792110" cy="577081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969696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sz="1050" dirty="0">
                <a:latin typeface="Arial Narrow" panose="020B0606020202030204" pitchFamily="34" charset="0"/>
              </a:rPr>
              <a:t>Mobiele telefoon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sz="1050" dirty="0">
                <a:latin typeface="Arial Narrow" panose="020B0606020202030204" pitchFamily="34" charset="0"/>
              </a:rPr>
              <a:t>+ vraag</a:t>
            </a:r>
            <a:endParaRPr kumimoji="0" lang="nl-NL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8979166" y="4725180"/>
            <a:ext cx="947535" cy="415498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969696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sz="1050" dirty="0">
                <a:latin typeface="Arial Narrow" panose="020B0606020202030204" pitchFamily="34" charset="0"/>
              </a:rPr>
              <a:t>Geannoteerde verzameling</a:t>
            </a:r>
            <a:endParaRPr kumimoji="0" lang="nl-NL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5417961" y="2917212"/>
            <a:ext cx="792110" cy="415498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969696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sz="1050" dirty="0">
                <a:latin typeface="Arial Narrow" panose="020B0606020202030204" pitchFamily="34" charset="0"/>
              </a:rPr>
              <a:t>Vuistregels</a:t>
            </a:r>
            <a:endParaRPr kumimoji="0" lang="nl-NL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6433214" y="2921557"/>
            <a:ext cx="792110" cy="415498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969696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sz="1050" dirty="0">
                <a:latin typeface="Arial Narrow" panose="020B0606020202030204" pitchFamily="34" charset="0"/>
              </a:rPr>
              <a:t>Heuristieken</a:t>
            </a:r>
            <a:endParaRPr kumimoji="0" lang="nl-NL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6362276" y="5021088"/>
            <a:ext cx="924125" cy="415498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969696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sz="1050" dirty="0">
                <a:latin typeface="Arial Narrow" panose="020B0606020202030204" pitchFamily="34" charset="0"/>
              </a:rPr>
              <a:t>Geannoteerd prototype</a:t>
            </a:r>
          </a:p>
        </p:txBody>
      </p:sp>
      <p:sp>
        <p:nvSpPr>
          <p:cNvPr id="54" name="Rectangle 53"/>
          <p:cNvSpPr/>
          <p:nvPr/>
        </p:nvSpPr>
        <p:spPr bwMode="auto">
          <a:xfrm>
            <a:off x="10509058" y="2621547"/>
            <a:ext cx="792110" cy="1667030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969696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Vragen</a:t>
            </a:r>
          </a:p>
        </p:txBody>
      </p:sp>
      <p:sp>
        <p:nvSpPr>
          <p:cNvPr id="60" name="Rectangle 59"/>
          <p:cNvSpPr/>
          <p:nvPr/>
        </p:nvSpPr>
        <p:spPr bwMode="auto">
          <a:xfrm>
            <a:off x="1333379" y="1412720"/>
            <a:ext cx="2990432" cy="4176868"/>
          </a:xfrm>
          <a:prstGeom prst="rect">
            <a:avLst/>
          </a:prstGeom>
          <a:solidFill>
            <a:schemeClr val="accent5">
              <a:lumMod val="90000"/>
              <a:alpha val="78039"/>
            </a:schemeClr>
          </a:solidFill>
          <a:ln w="38100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Passend bij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simpele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vraagstukken</a:t>
            </a:r>
          </a:p>
        </p:txBody>
      </p:sp>
      <p:sp>
        <p:nvSpPr>
          <p:cNvPr id="62" name="Rectangle 61"/>
          <p:cNvSpPr/>
          <p:nvPr/>
        </p:nvSpPr>
        <p:spPr bwMode="auto">
          <a:xfrm>
            <a:off x="3661528" y="1412720"/>
            <a:ext cx="3656232" cy="4176868"/>
          </a:xfrm>
          <a:prstGeom prst="rect">
            <a:avLst/>
          </a:prstGeom>
          <a:solidFill>
            <a:srgbClr val="00B050">
              <a:alpha val="25098"/>
            </a:srgbClr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Passend bij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gecompliceerde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vraagstukken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10074137" y="4581160"/>
            <a:ext cx="947535" cy="415498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969696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sz="1050" dirty="0">
                <a:latin typeface="Arial Narrow" panose="020B0606020202030204" pitchFamily="34" charset="0"/>
              </a:rPr>
              <a:t>Geannoteerd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sz="1050" dirty="0">
                <a:latin typeface="Arial Narrow" panose="020B0606020202030204" pitchFamily="34" charset="0"/>
              </a:rPr>
              <a:t>kunst</a:t>
            </a:r>
            <a:r>
              <a:rPr kumimoji="0" lang="nl-NL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werk</a:t>
            </a:r>
          </a:p>
        </p:txBody>
      </p:sp>
      <p:sp>
        <p:nvSpPr>
          <p:cNvPr id="63" name="Rectangle 62"/>
          <p:cNvSpPr/>
          <p:nvPr/>
        </p:nvSpPr>
        <p:spPr bwMode="auto">
          <a:xfrm>
            <a:off x="6614773" y="1412720"/>
            <a:ext cx="4737440" cy="4176868"/>
          </a:xfrm>
          <a:prstGeom prst="rect">
            <a:avLst/>
          </a:prstGeom>
          <a:solidFill>
            <a:srgbClr val="FF0000">
              <a:alpha val="30980"/>
            </a:srgbClr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Passend bij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sz="1600" b="1" dirty="0"/>
              <a:t>complexe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vraagstukken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8660917" y="6482599"/>
            <a:ext cx="27590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err="1"/>
              <a:t>Geinspireerd</a:t>
            </a:r>
            <a:r>
              <a:rPr lang="nl-NL" dirty="0"/>
              <a:t> op </a:t>
            </a:r>
            <a:r>
              <a:rPr lang="nl-NL" dirty="0" err="1"/>
              <a:t>Löwgren</a:t>
            </a:r>
            <a:r>
              <a:rPr lang="nl-NL" dirty="0"/>
              <a:t> (2013)</a:t>
            </a:r>
          </a:p>
        </p:txBody>
      </p:sp>
      <p:sp>
        <p:nvSpPr>
          <p:cNvPr id="47" name="Oval 46"/>
          <p:cNvSpPr/>
          <p:nvPr/>
        </p:nvSpPr>
        <p:spPr bwMode="auto">
          <a:xfrm>
            <a:off x="4593903" y="5661310"/>
            <a:ext cx="1025025" cy="556666"/>
          </a:xfrm>
          <a:prstGeom prst="ellipse">
            <a:avLst/>
          </a:prstGeom>
          <a:solidFill>
            <a:srgbClr val="FFFFFF"/>
          </a:solidFill>
          <a:ln w="9525" cap="flat" cmpd="sng" algn="ctr">
            <a:solidFill>
              <a:srgbClr val="969696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0" tIns="36000" rIns="0" bIns="3600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sz="1050" dirty="0">
                <a:latin typeface="Arial Narrow" panose="020B0606020202030204" pitchFamily="34" charset="0"/>
              </a:rPr>
              <a:t>Mobiele telefoon</a:t>
            </a:r>
            <a:endParaRPr kumimoji="0" lang="nl-NL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48" name="Oval 47"/>
          <p:cNvSpPr/>
          <p:nvPr/>
        </p:nvSpPr>
        <p:spPr bwMode="auto">
          <a:xfrm>
            <a:off x="9549619" y="5774918"/>
            <a:ext cx="981687" cy="329450"/>
          </a:xfrm>
          <a:prstGeom prst="ellipse">
            <a:avLst/>
          </a:prstGeom>
          <a:solidFill>
            <a:srgbClr val="FFFFFF"/>
          </a:solidFill>
          <a:ln w="9525" cap="flat" cmpd="sng" algn="ctr">
            <a:solidFill>
              <a:srgbClr val="969696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0" tIns="36000" rIns="0" bIns="3600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sz="1050" dirty="0">
                <a:latin typeface="Arial Narrow" panose="020B0606020202030204" pitchFamily="34" charset="0"/>
              </a:rPr>
              <a:t>Kunstwerk</a:t>
            </a:r>
            <a:endParaRPr kumimoji="0" lang="nl-NL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58" name="Oval 57"/>
          <p:cNvSpPr/>
          <p:nvPr/>
        </p:nvSpPr>
        <p:spPr bwMode="auto">
          <a:xfrm>
            <a:off x="6333494" y="5774918"/>
            <a:ext cx="981687" cy="329450"/>
          </a:xfrm>
          <a:prstGeom prst="ellipse">
            <a:avLst/>
          </a:prstGeom>
          <a:solidFill>
            <a:srgbClr val="FFFFFF"/>
          </a:solidFill>
          <a:ln w="9525" cap="flat" cmpd="sng" algn="ctr">
            <a:solidFill>
              <a:srgbClr val="969696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0" tIns="36000" rIns="0" bIns="3600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sz="1050" dirty="0">
                <a:latin typeface="Arial Narrow" panose="020B0606020202030204" pitchFamily="34" charset="0"/>
              </a:rPr>
              <a:t>Prototype</a:t>
            </a:r>
            <a:endParaRPr kumimoji="0" lang="nl-NL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59" name="Oval 58"/>
          <p:cNvSpPr/>
          <p:nvPr/>
        </p:nvSpPr>
        <p:spPr bwMode="auto">
          <a:xfrm>
            <a:off x="7320170" y="5780559"/>
            <a:ext cx="981687" cy="329450"/>
          </a:xfrm>
          <a:prstGeom prst="ellipse">
            <a:avLst/>
          </a:prstGeom>
          <a:solidFill>
            <a:srgbClr val="FFFFFF"/>
          </a:solidFill>
          <a:ln w="9525" cap="flat" cmpd="sng" algn="ctr">
            <a:solidFill>
              <a:srgbClr val="969696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0" tIns="36000" rIns="0" bIns="3600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sz="1050" dirty="0">
                <a:latin typeface="Arial Narrow" panose="020B0606020202030204" pitchFamily="34" charset="0"/>
              </a:rPr>
              <a:t>Ervaring</a:t>
            </a:r>
            <a:endParaRPr kumimoji="0" lang="nl-NL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61" name="Oval 60"/>
          <p:cNvSpPr/>
          <p:nvPr/>
        </p:nvSpPr>
        <p:spPr bwMode="auto">
          <a:xfrm>
            <a:off x="8328310" y="5774918"/>
            <a:ext cx="981687" cy="329450"/>
          </a:xfrm>
          <a:prstGeom prst="ellipse">
            <a:avLst/>
          </a:prstGeom>
          <a:solidFill>
            <a:srgbClr val="FFFFFF"/>
          </a:solidFill>
          <a:ln w="9525" cap="flat" cmpd="sng" algn="ctr">
            <a:solidFill>
              <a:srgbClr val="969696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0" tIns="36000" rIns="0" bIns="3600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sz="1050" dirty="0">
                <a:latin typeface="Arial Narrow" panose="020B0606020202030204" pitchFamily="34" charset="0"/>
              </a:rPr>
              <a:t>Verzameling</a:t>
            </a:r>
            <a:endParaRPr kumimoji="0" lang="nl-NL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nl-NL"/>
              <a:t>© 2019 Daan Andriessen Hogeschool Utrecht: daan.Andriessen@hu.nl</a:t>
            </a:r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1701540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117600" y="604263"/>
            <a:ext cx="8229600" cy="584775"/>
          </a:xfrm>
        </p:spPr>
        <p:txBody>
          <a:bodyPr/>
          <a:lstStyle/>
          <a:p>
            <a:r>
              <a:rPr lang="nl-NL" dirty="0"/>
              <a:t>Hartelijk dank voor uw aandacht!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117600" y="1772770"/>
            <a:ext cx="5151967" cy="523220"/>
          </a:xfrm>
        </p:spPr>
        <p:txBody>
          <a:bodyPr/>
          <a:lstStyle/>
          <a:p>
            <a:pPr marL="0" indent="0">
              <a:buNone/>
            </a:pPr>
            <a:r>
              <a:rPr lang="nl-NL" dirty="0">
                <a:hlinkClick r:id="rId2"/>
              </a:rPr>
              <a:t>Daan.andriessen@hu.nl</a:t>
            </a:r>
            <a:endParaRPr lang="nl-NL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75065" y="1556740"/>
            <a:ext cx="1944270" cy="1944270"/>
          </a:xfrm>
        </p:spPr>
      </p:pic>
      <p:sp>
        <p:nvSpPr>
          <p:cNvPr id="2" name="Footer Placeholder 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nl-NL"/>
              <a:t>© 2019 Daan Andriessen Hogeschool Utrecht: daan.Andriessen@hu.nl</a:t>
            </a:r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1739953995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HUoverhead[1]">
  <a:themeElements>
    <a:clrScheme name="Daan">
      <a:dk1>
        <a:srgbClr val="000000"/>
      </a:dk1>
      <a:lt1>
        <a:srgbClr val="00ADCD"/>
      </a:lt1>
      <a:dk2>
        <a:srgbClr val="000000"/>
      </a:dk2>
      <a:lt2>
        <a:srgbClr val="005A6F"/>
      </a:lt2>
      <a:accent1>
        <a:srgbClr val="92DDFD"/>
      </a:accent1>
      <a:accent2>
        <a:srgbClr val="FF007E"/>
      </a:accent2>
      <a:accent3>
        <a:srgbClr val="AAD3E3"/>
      </a:accent3>
      <a:accent4>
        <a:srgbClr val="005666"/>
      </a:accent4>
      <a:accent5>
        <a:srgbClr val="C7EBFE"/>
      </a:accent5>
      <a:accent6>
        <a:srgbClr val="E70072"/>
      </a:accent6>
      <a:hlink>
        <a:srgbClr val="FFBD00"/>
      </a:hlink>
      <a:folHlink>
        <a:srgbClr val="005A6F"/>
      </a:folHlink>
    </a:clrScheme>
    <a:fontScheme name="HUoverhead[1]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ctr" anchorCtr="1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HUoverhead[1] 1">
        <a:dk1>
          <a:srgbClr val="000000"/>
        </a:dk1>
        <a:lt1>
          <a:srgbClr val="FFFFFF"/>
        </a:lt1>
        <a:dk2>
          <a:srgbClr val="00ADCD"/>
        </a:dk2>
        <a:lt2>
          <a:srgbClr val="FFFFFF"/>
        </a:lt2>
        <a:accent1>
          <a:srgbClr val="FF1E00"/>
        </a:accent1>
        <a:accent2>
          <a:srgbClr val="6D6FC7"/>
        </a:accent2>
        <a:accent3>
          <a:srgbClr val="AAD3E3"/>
        </a:accent3>
        <a:accent4>
          <a:srgbClr val="DADADA"/>
        </a:accent4>
        <a:accent5>
          <a:srgbClr val="FFABAA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Uoverhead[1] 2">
        <a:dk1>
          <a:srgbClr val="000000"/>
        </a:dk1>
        <a:lt1>
          <a:srgbClr val="00ADCD"/>
        </a:lt1>
        <a:dk2>
          <a:srgbClr val="000000"/>
        </a:dk2>
        <a:lt2>
          <a:srgbClr val="000000"/>
        </a:lt2>
        <a:accent1>
          <a:srgbClr val="FF1E00"/>
        </a:accent1>
        <a:accent2>
          <a:srgbClr val="6D6FC7"/>
        </a:accent2>
        <a:accent3>
          <a:srgbClr val="AAD3E3"/>
        </a:accent3>
        <a:accent4>
          <a:srgbClr val="000000"/>
        </a:accent4>
        <a:accent5>
          <a:srgbClr val="FFABAA"/>
        </a:accent5>
        <a:accent6>
          <a:srgbClr val="6264B4"/>
        </a:accent6>
        <a:hlink>
          <a:srgbClr val="FD8300"/>
        </a:hlink>
        <a:folHlink>
          <a:srgbClr val="78BB1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Uoverhead[1] 3">
        <a:dk1>
          <a:srgbClr val="FFFFFF"/>
        </a:dk1>
        <a:lt1>
          <a:srgbClr val="FFFFFF"/>
        </a:lt1>
        <a:dk2>
          <a:srgbClr val="000000"/>
        </a:dk2>
        <a:lt2>
          <a:srgbClr val="000000"/>
        </a:lt2>
        <a:accent1>
          <a:srgbClr val="FF1E00"/>
        </a:accent1>
        <a:accent2>
          <a:srgbClr val="6D6FC7"/>
        </a:accent2>
        <a:accent3>
          <a:srgbClr val="FFFFFF"/>
        </a:accent3>
        <a:accent4>
          <a:srgbClr val="DADADA"/>
        </a:accent4>
        <a:accent5>
          <a:srgbClr val="FFABAA"/>
        </a:accent5>
        <a:accent6>
          <a:srgbClr val="6264B4"/>
        </a:accent6>
        <a:hlink>
          <a:srgbClr val="FD8300"/>
        </a:hlink>
        <a:folHlink>
          <a:srgbClr val="78BB1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Uoverhead[1] 4">
        <a:dk1>
          <a:srgbClr val="000000"/>
        </a:dk1>
        <a:lt1>
          <a:srgbClr val="FFFFFF"/>
        </a:lt1>
        <a:dk2>
          <a:srgbClr val="000000"/>
        </a:dk2>
        <a:lt2>
          <a:srgbClr val="005A6F"/>
        </a:lt2>
        <a:accent1>
          <a:srgbClr val="FF1E00"/>
        </a:accent1>
        <a:accent2>
          <a:srgbClr val="005A6F"/>
        </a:accent2>
        <a:accent3>
          <a:srgbClr val="FFFFFF"/>
        </a:accent3>
        <a:accent4>
          <a:srgbClr val="000000"/>
        </a:accent4>
        <a:accent5>
          <a:srgbClr val="FFABAA"/>
        </a:accent5>
        <a:accent6>
          <a:srgbClr val="005164"/>
        </a:accent6>
        <a:hlink>
          <a:srgbClr val="FF1E00"/>
        </a:hlink>
        <a:folHlink>
          <a:srgbClr val="005A6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Uoverhead[1] 5">
        <a:dk1>
          <a:srgbClr val="000000"/>
        </a:dk1>
        <a:lt1>
          <a:srgbClr val="00ADCD"/>
        </a:lt1>
        <a:dk2>
          <a:srgbClr val="000000"/>
        </a:dk2>
        <a:lt2>
          <a:srgbClr val="005A6F"/>
        </a:lt2>
        <a:accent1>
          <a:srgbClr val="92DDFD"/>
        </a:accent1>
        <a:accent2>
          <a:srgbClr val="FF007E"/>
        </a:accent2>
        <a:accent3>
          <a:srgbClr val="AAD3E3"/>
        </a:accent3>
        <a:accent4>
          <a:srgbClr val="000000"/>
        </a:accent4>
        <a:accent5>
          <a:srgbClr val="C7EBFE"/>
        </a:accent5>
        <a:accent6>
          <a:srgbClr val="E70072"/>
        </a:accent6>
        <a:hlink>
          <a:srgbClr val="FFBD00"/>
        </a:hlink>
        <a:folHlink>
          <a:srgbClr val="005A6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Uoverhead[1] 6">
        <a:dk1>
          <a:srgbClr val="000000"/>
        </a:dk1>
        <a:lt1>
          <a:srgbClr val="00ADCD"/>
        </a:lt1>
        <a:dk2>
          <a:srgbClr val="000000"/>
        </a:dk2>
        <a:lt2>
          <a:srgbClr val="005A6F"/>
        </a:lt2>
        <a:accent1>
          <a:srgbClr val="AAD5DB"/>
        </a:accent1>
        <a:accent2>
          <a:srgbClr val="FF1E00"/>
        </a:accent2>
        <a:accent3>
          <a:srgbClr val="AAD3E3"/>
        </a:accent3>
        <a:accent4>
          <a:srgbClr val="000000"/>
        </a:accent4>
        <a:accent5>
          <a:srgbClr val="D2E7EA"/>
        </a:accent5>
        <a:accent6>
          <a:srgbClr val="E71A00"/>
        </a:accent6>
        <a:hlink>
          <a:srgbClr val="380060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Uoverhead[1] 7">
        <a:dk1>
          <a:srgbClr val="000000"/>
        </a:dk1>
        <a:lt1>
          <a:srgbClr val="00ADCD"/>
        </a:lt1>
        <a:dk2>
          <a:srgbClr val="000000"/>
        </a:dk2>
        <a:lt2>
          <a:srgbClr val="005A6F"/>
        </a:lt2>
        <a:accent1>
          <a:srgbClr val="AAFFFD"/>
        </a:accent1>
        <a:accent2>
          <a:srgbClr val="ED0010"/>
        </a:accent2>
        <a:accent3>
          <a:srgbClr val="AAD3E3"/>
        </a:accent3>
        <a:accent4>
          <a:srgbClr val="000000"/>
        </a:accent4>
        <a:accent5>
          <a:srgbClr val="D2FFFE"/>
        </a:accent5>
        <a:accent6>
          <a:srgbClr val="D7000D"/>
        </a:accent6>
        <a:hlink>
          <a:srgbClr val="380060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Uoverhead[1] 8">
        <a:dk1>
          <a:srgbClr val="000000"/>
        </a:dk1>
        <a:lt1>
          <a:srgbClr val="00A0D2"/>
        </a:lt1>
        <a:dk2>
          <a:srgbClr val="000000"/>
        </a:dk2>
        <a:lt2>
          <a:srgbClr val="005A6F"/>
        </a:lt2>
        <a:accent1>
          <a:srgbClr val="AAFFFD"/>
        </a:accent1>
        <a:accent2>
          <a:srgbClr val="ED0010"/>
        </a:accent2>
        <a:accent3>
          <a:srgbClr val="AACDE5"/>
        </a:accent3>
        <a:accent4>
          <a:srgbClr val="000000"/>
        </a:accent4>
        <a:accent5>
          <a:srgbClr val="D2FFFE"/>
        </a:accent5>
        <a:accent6>
          <a:srgbClr val="D7000D"/>
        </a:accent6>
        <a:hlink>
          <a:srgbClr val="380060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05d83ceaa0bbd2e3bc716e6e66bd857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3d69fe45253d5ff147bb69036b756a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95B93B3-6FB2-4205-B998-25473E7E2FE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08E0637-4F22-41A6-80A6-B4C232F0B8B4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B581250-3A6D-4B11-BD03-AD44916A69B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HUoverhead[1]</Template>
  <TotalTime>7956</TotalTime>
  <Words>546</Words>
  <Application>Microsoft Macintosh PowerPoint</Application>
  <PresentationFormat>Breedbeeld</PresentationFormat>
  <Paragraphs>202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2" baseType="lpstr">
      <vt:lpstr>Zapf Dingbats</vt:lpstr>
      <vt:lpstr>Arial</vt:lpstr>
      <vt:lpstr>Arial Narrow</vt:lpstr>
      <vt:lpstr>HUoverhead[1]</vt:lpstr>
      <vt:lpstr>A Pallette of Actionable  Knowledge (Pack-model)</vt:lpstr>
      <vt:lpstr>1. Professionals hebben behoefte ‘actionable knowledge’</vt:lpstr>
      <vt:lpstr>2. Een palette aan expliciete kennis voor de professional Pallette of actionable knowledge (PACK-model)</vt:lpstr>
      <vt:lpstr>3. Annotatie als instrument voor het oversteken van de grens tussen artefact en kennis</vt:lpstr>
      <vt:lpstr>3. Vormen van annotatie door het toevoegen van:</vt:lpstr>
      <vt:lpstr>3. Fenomenologisch schrijven als manier om tot expliciete kennis te komen</vt:lpstr>
      <vt:lpstr>4. Verschillende situaties vragen om verschillende handelingskennis</vt:lpstr>
      <vt:lpstr>Hartelijk dank voor uw aandacht!</vt:lpstr>
    </vt:vector>
  </TitlesOfParts>
  <Company>Hogeschool van Utrecht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 powerpoint-presentatie</dc:title>
  <dc:creator>ilja.beun</dc:creator>
  <cp:lastModifiedBy>1302bvrosmalen@ish.nl</cp:lastModifiedBy>
  <cp:revision>695</cp:revision>
  <cp:lastPrinted>2017-07-02T21:03:15Z</cp:lastPrinted>
  <dcterms:created xsi:type="dcterms:W3CDTF">2007-11-06T09:59:11Z</dcterms:created>
  <dcterms:modified xsi:type="dcterms:W3CDTF">2019-04-10T06:33:36Z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2</vt:i4>
  </property>
</Properties>
</file>