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4"/>
  </p:notesMasterIdLst>
  <p:handoutMasterIdLst>
    <p:handoutMasterId r:id="rId15"/>
  </p:handoutMasterIdLst>
  <p:sldIdLst>
    <p:sldId id="256" r:id="rId5"/>
    <p:sldId id="286" r:id="rId6"/>
    <p:sldId id="280" r:id="rId7"/>
    <p:sldId id="283" r:id="rId8"/>
    <p:sldId id="284" r:id="rId9"/>
    <p:sldId id="282" r:id="rId10"/>
    <p:sldId id="278" r:id="rId11"/>
    <p:sldId id="285" r:id="rId12"/>
    <p:sldId id="275" r:id="rId13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3" pos="347" userDrawn="1">
          <p15:clr>
            <a:srgbClr val="A4A3A4"/>
          </p15:clr>
        </p15:guide>
        <p15:guide id="6" pos="7469" userDrawn="1">
          <p15:clr>
            <a:srgbClr val="A4A3A4"/>
          </p15:clr>
        </p15:guide>
        <p15:guide id="7" orient="horz" pos="26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2B2B2"/>
    <a:srgbClr val="0033CC"/>
    <a:srgbClr val="FE92F9"/>
    <a:srgbClr val="969696"/>
    <a:srgbClr val="F3FBFF"/>
    <a:srgbClr val="C2EBFE"/>
    <a:srgbClr val="DDDDDD"/>
    <a:srgbClr val="EFFCFF"/>
    <a:srgbClr val="9B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2" autoAdjust="0"/>
    <p:restoredTop sz="86323" autoAdjust="0"/>
  </p:normalViewPr>
  <p:slideViewPr>
    <p:cSldViewPr>
      <p:cViewPr varScale="1">
        <p:scale>
          <a:sx n="113" d="100"/>
          <a:sy n="113" d="100"/>
        </p:scale>
        <p:origin x="992" y="176"/>
      </p:cViewPr>
      <p:guideLst>
        <p:guide orient="horz" pos="1570"/>
        <p:guide pos="347"/>
        <p:guide pos="7469"/>
        <p:guide orient="horz" pos="2659"/>
      </p:guideLst>
    </p:cSldViewPr>
  </p:slideViewPr>
  <p:outlineViewPr>
    <p:cViewPr>
      <p:scale>
        <a:sx n="33" d="100"/>
        <a:sy n="33" d="100"/>
      </p:scale>
      <p:origin x="0" y="444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0114"/>
    </p:cViewPr>
  </p:sorterViewPr>
  <p:notesViewPr>
    <p:cSldViewPr>
      <p:cViewPr varScale="1">
        <p:scale>
          <a:sx n="51" d="100"/>
          <a:sy n="51" d="100"/>
        </p:scale>
        <p:origin x="2898" y="78"/>
      </p:cViewPr>
      <p:guideLst>
        <p:guide orient="horz" pos="3127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xxxxxxxxxxxxxxx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B5406D-108E-4B6B-8193-7E3E5C65C5A6}" type="datetime1">
              <a:rPr lang="en-US"/>
              <a:pPr/>
              <a:t>4/10/19</a:t>
            </a:fld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xxxxxxxxxxxxx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D2B652-71C0-4EF7-816A-669E805B489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60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xxxxxxxxxxxxxxx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9A6844-684D-4C82-B36F-A6009A65C239}" type="datetime1">
              <a:rPr lang="en-US"/>
              <a:pPr/>
              <a:t>4/10/19</a:t>
            </a:fld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xxxxxxxxxxxxx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C982541-F064-4AD8-B17A-E2C0366F414A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910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6" name="Rectangle 56"/>
          <p:cNvSpPr>
            <a:spLocks noGrp="1" noChangeArrowheads="1"/>
          </p:cNvSpPr>
          <p:nvPr>
            <p:ph type="ctrTitle" sz="quarter"/>
          </p:nvPr>
        </p:nvSpPr>
        <p:spPr>
          <a:xfrm>
            <a:off x="2398184" y="2286000"/>
            <a:ext cx="8777816" cy="579438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/>
              <a:t>Klik om het opmaakprofiel te bewerken</a:t>
            </a:r>
          </a:p>
        </p:txBody>
      </p:sp>
      <p:sp>
        <p:nvSpPr>
          <p:cNvPr id="25657" name="Rectangle 5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98184" y="3886201"/>
            <a:ext cx="8777816" cy="338554"/>
          </a:xfrm>
        </p:spPr>
        <p:txBody>
          <a:bodyPr/>
          <a:lstStyle>
            <a:lvl1pPr marL="0" indent="0">
              <a:lnSpc>
                <a:spcPct val="80000"/>
              </a:lnSpc>
              <a:buFont typeface="Zapf Dingbats" charset="2"/>
              <a:buNone/>
              <a:defRPr sz="2000"/>
            </a:lvl1pPr>
          </a:lstStyle>
          <a:p>
            <a:r>
              <a:rPr lang="en-US"/>
              <a:t>Klik om het opmaakprofiel van de modelondertitel te bewerken</a:t>
            </a:r>
          </a:p>
        </p:txBody>
      </p:sp>
      <p:sp>
        <p:nvSpPr>
          <p:cNvPr id="25659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6D15C709-B4B5-481B-8B9E-7CDECBDCEE3E}" type="datetime1">
              <a:rPr lang="en-US"/>
              <a:pPr/>
              <a:t>4/10/19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5660" name="Rectangle 6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3A870AF-068C-4C4C-912B-C69E9F9B685B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5661" name="Rectangle 6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55240" y="1762126"/>
            <a:ext cx="8470011" cy="222214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03806A-8D86-4D0C-8DF6-F5F2C0B06F7D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036AFC-80D3-4903-9161-E71F35B833B9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98467" y="609600"/>
            <a:ext cx="1169551" cy="3779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519013" y="609600"/>
            <a:ext cx="3176254" cy="3779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EEBB58-5C86-4F41-A68E-669DE10B0615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47BAB4-B6D9-408D-BC36-C5BFF082CCA6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el, inhoud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16001" y="1762126"/>
            <a:ext cx="5151967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71167" y="1762126"/>
            <a:ext cx="5154084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fld id="{ABAD440B-3720-4A7B-98EB-69F3181CF893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E4074F9-0052-4797-8325-E6CE4056EF7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el, grafiek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grafiek 2"/>
          <p:cNvSpPr>
            <a:spLocks noGrp="1"/>
          </p:cNvSpPr>
          <p:nvPr>
            <p:ph type="chart" sz="half" idx="1"/>
          </p:nvPr>
        </p:nvSpPr>
        <p:spPr>
          <a:xfrm>
            <a:off x="1016001" y="1762126"/>
            <a:ext cx="5151967" cy="52322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71167" y="1762126"/>
            <a:ext cx="5154084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fld id="{4386D03E-2848-439E-B66F-1790BBE2B21D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416D2276-9825-42AE-A9D7-9D175FE8E07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SmartArt 2"/>
          <p:cNvSpPr>
            <a:spLocks noGrp="1"/>
          </p:cNvSpPr>
          <p:nvPr>
            <p:ph type="dgm" idx="1"/>
          </p:nvPr>
        </p:nvSpPr>
        <p:spPr>
          <a:xfrm>
            <a:off x="1016000" y="1762126"/>
            <a:ext cx="10509251" cy="52322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fld id="{877567FD-9F32-4826-97DF-D0FDB52DEF86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3F7EE63-9F91-4B85-8B98-25D65BDF9C52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1016000" y="1762126"/>
            <a:ext cx="10509251" cy="52322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fld id="{3F607963-52FB-4148-8BC8-A161B714EB33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D260715-8519-478B-BE6D-390FF4F55BC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7600" y="609600"/>
            <a:ext cx="8229600" cy="5794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1016001" y="1762126"/>
            <a:ext cx="5151967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71167" y="1762126"/>
            <a:ext cx="5154084" cy="265303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0160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fld id="{1AB3D8FB-94DA-4736-8AB1-AE2CEBB8EBB7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8415AE6-3F9F-4CE4-B0AA-724C755C89C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5568000" y="4572001"/>
            <a:ext cx="6014400" cy="1235075"/>
          </a:xfrm>
          <a:prstGeom prst="rect">
            <a:avLst/>
          </a:prstGeom>
        </p:spPr>
        <p:txBody>
          <a:bodyPr lIns="0" bIns="0" anchor="b">
            <a:no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2pPr>
            <a:lvl3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3pPr>
            <a:lvl4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4pPr>
            <a:lvl5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1600" y="3351600"/>
            <a:ext cx="8380800" cy="122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="0" i="0" baseline="0">
                <a:solidFill>
                  <a:schemeClr val="bg1"/>
                </a:solidFill>
                <a:latin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oofdst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1870069"/>
            <a:ext cx="10286400" cy="646331"/>
          </a:xfrm>
        </p:spPr>
        <p:txBody>
          <a:bodyPr/>
          <a:lstStyle>
            <a:lvl1pPr marL="0" indent="0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Click to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Master</a:t>
            </a:r>
            <a:r>
              <a:rPr lang="nl-NL" dirty="0"/>
              <a:t> </a:t>
            </a:r>
            <a:r>
              <a:rPr lang="nl-NL" dirty="0" err="1"/>
              <a:t>title</a:t>
            </a:r>
            <a:r>
              <a:rPr lang="nl-NL" dirty="0"/>
              <a:t> </a:t>
            </a:r>
            <a:r>
              <a:rPr lang="nl-NL" dirty="0" err="1"/>
              <a:t>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886400" y="2610002"/>
            <a:ext cx="9926400" cy="3181199"/>
          </a:xfrm>
          <a:prstGeom prst="rect">
            <a:avLst/>
          </a:prstGeom>
        </p:spPr>
        <p:txBody>
          <a:bodyPr>
            <a:normAutofit/>
          </a:bodyPr>
          <a:lstStyle>
            <a:lvl2pPr marL="0" indent="0">
              <a:defRPr sz="3200" baseline="0">
                <a:solidFill>
                  <a:schemeClr val="bg1"/>
                </a:solidFill>
              </a:defRPr>
            </a:lvl2pPr>
          </a:lstStyle>
          <a:p>
            <a:pPr lvl="1"/>
            <a:r>
              <a:rPr lang="nl-NL" dirty="0"/>
              <a:t>Click to </a:t>
            </a:r>
            <a:r>
              <a:rPr lang="nl-NL" dirty="0" err="1"/>
              <a:t>edit</a:t>
            </a:r>
            <a:r>
              <a:rPr lang="nl-NL" dirty="0"/>
              <a:t> </a:t>
            </a:r>
            <a:r>
              <a:rPr lang="nl-NL" dirty="0" err="1"/>
              <a:t>Master</a:t>
            </a:r>
            <a:r>
              <a:rPr lang="nl-NL" dirty="0"/>
              <a:t>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BB5746-2804-4C46-BFE1-7EAF2B227B8F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 userDrawn="1"/>
        </p:nvSpPr>
        <p:spPr bwMode="auto">
          <a:xfrm>
            <a:off x="0" y="6318250"/>
            <a:ext cx="12192000" cy="539750"/>
          </a:xfrm>
          <a:prstGeom prst="rect">
            <a:avLst/>
          </a:prstGeom>
          <a:solidFill>
            <a:schemeClr val="accent2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1"/>
            <a:ext cx="12192000" cy="1071563"/>
          </a:xfrm>
          <a:prstGeom prst="rect">
            <a:avLst/>
          </a:prstGeom>
          <a:solidFill>
            <a:schemeClr val="accent2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0682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6000" y="1762125"/>
            <a:ext cx="10509251" cy="204979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9D9C4F-425A-4354-BEE2-600AEA543FA5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674635-06A2-4DD4-9800-CC8105869400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3777060"/>
            <a:ext cx="10363200" cy="5847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3376950"/>
            <a:ext cx="10363200" cy="40011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5C7CB1-CE24-4733-BC6D-5251698EC3CF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5200FC-4D2C-4F7D-A9AF-E5AC4D727749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016001" y="1762126"/>
            <a:ext cx="5151967" cy="2431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71167" y="1762126"/>
            <a:ext cx="5154084" cy="2431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471303-336C-4688-9001-329D254F7D07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B5C846-0E00-41AB-9682-523AA1DBC057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832863"/>
            <a:ext cx="10972800" cy="5847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343878"/>
            <a:ext cx="5386917" cy="8309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2123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343878"/>
            <a:ext cx="5389033" cy="8309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21236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025838-667F-4B56-B4A3-08AE78748FC7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63F463-6421-4A98-B72D-B4B83EFEACE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27D187-82F3-431B-A336-5E9EA372C814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465D7B-63A6-4AF1-91B8-3AFBDC0394A9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5412F4-9978-4156-8CD6-2A6E4A1D9689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FF78F6-7890-48E9-97D5-39D2E304C0A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1034990"/>
            <a:ext cx="4011084" cy="40011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2776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3077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13B974-EC61-4778-AFE0-32A8441C20A8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AC4ED3-EC2C-48EE-8F1B-956D7E2CF79D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967228"/>
            <a:ext cx="7315200" cy="40011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584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3077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2DDD60-246C-4E99-90BA-DF0B848BED19}" type="datetime1">
              <a:rPr lang="en-US"/>
              <a:pPr/>
              <a:t>4/10/19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1083F8-2F82-4B3C-96D2-B48883D35FF1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HU powerpoint template</a:t>
            </a:r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1117600" y="60960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Klik om het opmaakprofiel te bewerken</a:t>
            </a:r>
          </a:p>
        </p:txBody>
      </p:sp>
      <p:sp>
        <p:nvSpPr>
          <p:cNvPr id="24623" name="Rectangle 47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016000" y="1762126"/>
            <a:ext cx="10509251" cy="222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Klik om de opmaakprofielen van de modeltekst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24624" name="Rectangle 4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60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fld id="{4AA8E884-7609-4276-B7D3-25002086DE77}" type="datetime1">
              <a:rPr lang="en-US"/>
              <a:pPr/>
              <a:t>4/10/19</a:t>
            </a:fld>
            <a:endParaRPr lang="en-US"/>
          </a:p>
        </p:txBody>
      </p:sp>
      <p:sp>
        <p:nvSpPr>
          <p:cNvPr id="2462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548834DF-D9C0-463A-8FF8-37C4BF9B4F0B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4626" name="Rectangle 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US"/>
              <a:t>HU powerpoint template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8" r:id="rId18"/>
    <p:sldLayoutId id="2147483669" r:id="rId19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ED0010"/>
        </a:buClr>
        <a:buSzPct val="60000"/>
        <a:buFont typeface="Zapf Dingbats" charset="2"/>
        <a:buChar char="n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191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6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400">
          <a:solidFill>
            <a:srgbClr val="000000"/>
          </a:solidFill>
          <a:latin typeface="+mn-lt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200">
          <a:solidFill>
            <a:srgbClr val="000000"/>
          </a:solidFill>
          <a:latin typeface="+mn-lt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Zapf Dingbats" charset="2"/>
        <a:buChar char="n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398184" y="2286000"/>
            <a:ext cx="8777816" cy="584775"/>
          </a:xfrm>
        </p:spPr>
        <p:txBody>
          <a:bodyPr/>
          <a:lstStyle/>
          <a:p>
            <a:r>
              <a:rPr lang="nl-NL" dirty="0"/>
              <a:t>Werken met kennis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398184" y="3886201"/>
            <a:ext cx="8777816" cy="2492990"/>
          </a:xfrm>
        </p:spPr>
        <p:txBody>
          <a:bodyPr/>
          <a:lstStyle/>
          <a:p>
            <a:r>
              <a:rPr lang="nl-NL" i="1" dirty="0"/>
              <a:t>Onderzoeken door te adviseren</a:t>
            </a:r>
          </a:p>
          <a:p>
            <a:endParaRPr lang="nl-NL" dirty="0"/>
          </a:p>
          <a:p>
            <a:r>
              <a:rPr lang="nl-NL" dirty="0"/>
              <a:t>A&amp;I Atelier</a:t>
            </a:r>
          </a:p>
          <a:p>
            <a:r>
              <a:rPr lang="nl-NL" dirty="0"/>
              <a:t>21 maart 2019</a:t>
            </a:r>
          </a:p>
          <a:p>
            <a:endParaRPr lang="nl-NL" dirty="0"/>
          </a:p>
          <a:p>
            <a:r>
              <a:rPr lang="nl-NL" dirty="0"/>
              <a:t>Daan Andriessen</a:t>
            </a:r>
          </a:p>
          <a:p>
            <a:r>
              <a:rPr lang="nl-NL" dirty="0"/>
              <a:t>Lectoraat Methodologie van Praktijkgericht Onderzoek</a:t>
            </a:r>
          </a:p>
          <a:p>
            <a:r>
              <a:rPr lang="nl-NL" dirty="0"/>
              <a:t>Hogeschool Utrecht</a:t>
            </a:r>
          </a:p>
        </p:txBody>
      </p:sp>
    </p:spTree>
    <p:extLst>
      <p:ext uri="{BB962C8B-B14F-4D97-AF65-F5344CB8AC3E}">
        <p14:creationId xmlns:p14="http://schemas.microsoft.com/office/powerpoint/2010/main" val="312752621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647660" y="1556740"/>
            <a:ext cx="4896680" cy="4897412"/>
            <a:chOff x="3647660" y="1556740"/>
            <a:chExt cx="4896680" cy="4897412"/>
          </a:xfrm>
        </p:grpSpPr>
        <p:sp>
          <p:nvSpPr>
            <p:cNvPr id="17" name="Arc 16"/>
            <p:cNvSpPr/>
            <p:nvPr/>
          </p:nvSpPr>
          <p:spPr bwMode="auto">
            <a:xfrm>
              <a:off x="3647660" y="1557289"/>
              <a:ext cx="4896680" cy="4896680"/>
            </a:xfrm>
            <a:prstGeom prst="arc">
              <a:avLst>
                <a:gd name="adj1" fmla="val 17654051"/>
                <a:gd name="adj2" fmla="val 21156755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Arc 19"/>
            <p:cNvSpPr/>
            <p:nvPr/>
          </p:nvSpPr>
          <p:spPr bwMode="auto">
            <a:xfrm>
              <a:off x="3647660" y="1556740"/>
              <a:ext cx="4896680" cy="4896680"/>
            </a:xfrm>
            <a:prstGeom prst="arc">
              <a:avLst>
                <a:gd name="adj1" fmla="val 11285241"/>
                <a:gd name="adj2" fmla="val 14787422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Arc 21"/>
            <p:cNvSpPr/>
            <p:nvPr/>
          </p:nvSpPr>
          <p:spPr bwMode="auto">
            <a:xfrm>
              <a:off x="3647660" y="1557472"/>
              <a:ext cx="4896680" cy="4896680"/>
            </a:xfrm>
            <a:prstGeom prst="arc">
              <a:avLst>
                <a:gd name="adj1" fmla="val 6825223"/>
                <a:gd name="adj2" fmla="val 10296445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Arc 22"/>
            <p:cNvSpPr/>
            <p:nvPr/>
          </p:nvSpPr>
          <p:spPr bwMode="auto">
            <a:xfrm>
              <a:off x="3647660" y="1557106"/>
              <a:ext cx="4896680" cy="4896680"/>
            </a:xfrm>
            <a:prstGeom prst="arc">
              <a:avLst>
                <a:gd name="adj1" fmla="val 464550"/>
                <a:gd name="adj2" fmla="val 4002238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11820"/>
            <a:ext cx="8229600" cy="1077218"/>
          </a:xfrm>
        </p:spPr>
        <p:txBody>
          <a:bodyPr/>
          <a:lstStyle/>
          <a:p>
            <a:r>
              <a:rPr lang="nl-NL" dirty="0"/>
              <a:t>Ieder adviesproject heeft de potentie om op vier manieren door te werken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447910" y="3357173"/>
            <a:ext cx="1296180" cy="1296180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b="1" dirty="0">
                <a:latin typeface="Arial Narrow" panose="020B0606020202030204" pitchFamily="34" charset="0"/>
              </a:rPr>
              <a:t>Advies-p</a:t>
            </a:r>
            <a:r>
              <a:rPr kumimoji="0" lang="nl-NL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roject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123865" y="1313369"/>
            <a:ext cx="1944270" cy="2003478"/>
            <a:chOff x="5123865" y="1313369"/>
            <a:chExt cx="1944270" cy="2003478"/>
          </a:xfrm>
        </p:grpSpPr>
        <p:sp>
          <p:nvSpPr>
            <p:cNvPr id="6" name="Rectangle 5"/>
            <p:cNvSpPr/>
            <p:nvPr/>
          </p:nvSpPr>
          <p:spPr bwMode="auto">
            <a:xfrm>
              <a:off x="5123865" y="1313369"/>
              <a:ext cx="1944270" cy="66660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Kennisontwikkeling</a:t>
              </a:r>
            </a:p>
          </p:txBody>
        </p:sp>
        <p:sp>
          <p:nvSpPr>
            <p:cNvPr id="11" name="Up Arrow 10"/>
            <p:cNvSpPr/>
            <p:nvPr/>
          </p:nvSpPr>
          <p:spPr bwMode="auto">
            <a:xfrm>
              <a:off x="5447910" y="2020667"/>
              <a:ext cx="1296180" cy="1296180"/>
            </a:xfrm>
            <a:prstGeom prst="up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0" rIns="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Onder-zoeken</a:t>
              </a: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85114" y="3349682"/>
            <a:ext cx="3277265" cy="1296180"/>
            <a:chOff x="6785114" y="3349682"/>
            <a:chExt cx="3277265" cy="1296180"/>
          </a:xfrm>
        </p:grpSpPr>
        <p:sp>
          <p:nvSpPr>
            <p:cNvPr id="7" name="Rectangle 6"/>
            <p:cNvSpPr/>
            <p:nvPr/>
          </p:nvSpPr>
          <p:spPr bwMode="auto">
            <a:xfrm>
              <a:off x="8122319" y="3664468"/>
              <a:ext cx="1940060" cy="666608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Systeemontwikkeling</a:t>
              </a:r>
              <a:endParaRPr kumimoji="0" lang="nl-NL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2" name="Right Arrow 11"/>
            <p:cNvSpPr/>
            <p:nvPr/>
          </p:nvSpPr>
          <p:spPr bwMode="auto">
            <a:xfrm>
              <a:off x="6785114" y="3349682"/>
              <a:ext cx="1296180" cy="1296180"/>
            </a:xfrm>
            <a:prstGeom prst="right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Veranderen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123865" y="4693679"/>
            <a:ext cx="1944270" cy="2019508"/>
            <a:chOff x="5123865" y="4693679"/>
            <a:chExt cx="1944270" cy="2019508"/>
          </a:xfrm>
        </p:grpSpPr>
        <p:sp>
          <p:nvSpPr>
            <p:cNvPr id="8" name="Rectangle 7"/>
            <p:cNvSpPr/>
            <p:nvPr/>
          </p:nvSpPr>
          <p:spPr bwMode="auto">
            <a:xfrm>
              <a:off x="5123865" y="6046581"/>
              <a:ext cx="1944270" cy="66660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Productontwikkeling</a:t>
              </a:r>
              <a:endParaRPr kumimoji="0" lang="nl-NL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3" name="Down Arrow 12"/>
            <p:cNvSpPr/>
            <p:nvPr/>
          </p:nvSpPr>
          <p:spPr bwMode="auto">
            <a:xfrm>
              <a:off x="5447910" y="4693679"/>
              <a:ext cx="1296180" cy="1296180"/>
            </a:xfrm>
            <a:prstGeom prst="down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0" rIns="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Maken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117794" y="3356807"/>
            <a:ext cx="3285283" cy="1296180"/>
            <a:chOff x="2117794" y="3356807"/>
            <a:chExt cx="3285283" cy="1296180"/>
          </a:xfrm>
        </p:grpSpPr>
        <p:sp>
          <p:nvSpPr>
            <p:cNvPr id="9" name="Rectangle 8"/>
            <p:cNvSpPr/>
            <p:nvPr/>
          </p:nvSpPr>
          <p:spPr bwMode="auto">
            <a:xfrm>
              <a:off x="2117794" y="3671594"/>
              <a:ext cx="1944270" cy="66660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Persoonsontwikkeling</a:t>
              </a: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         </a:t>
              </a:r>
            </a:p>
          </p:txBody>
        </p:sp>
        <p:sp>
          <p:nvSpPr>
            <p:cNvPr id="14" name="Left Arrow 13"/>
            <p:cNvSpPr/>
            <p:nvPr/>
          </p:nvSpPr>
          <p:spPr bwMode="auto">
            <a:xfrm>
              <a:off x="4106897" y="3356807"/>
              <a:ext cx="1296180" cy="1296180"/>
            </a:xfrm>
            <a:prstGeom prst="left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Leren</a:t>
              </a:r>
              <a:r>
                <a:rPr lang="nl-NL" dirty="0">
                  <a:latin typeface="Arial Narrow" panose="020B0606020202030204" pitchFamily="34" charset="0"/>
                </a:rPr>
                <a:t>         </a:t>
              </a: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24802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647660" y="1556740"/>
            <a:ext cx="4896680" cy="4897412"/>
            <a:chOff x="3647660" y="1556740"/>
            <a:chExt cx="4896680" cy="4897412"/>
          </a:xfrm>
        </p:grpSpPr>
        <p:sp>
          <p:nvSpPr>
            <p:cNvPr id="17" name="Arc 16"/>
            <p:cNvSpPr/>
            <p:nvPr/>
          </p:nvSpPr>
          <p:spPr bwMode="auto">
            <a:xfrm>
              <a:off x="3647660" y="1557289"/>
              <a:ext cx="4896680" cy="4896680"/>
            </a:xfrm>
            <a:prstGeom prst="arc">
              <a:avLst>
                <a:gd name="adj1" fmla="val 17654051"/>
                <a:gd name="adj2" fmla="val 21156755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Arc 19"/>
            <p:cNvSpPr/>
            <p:nvPr/>
          </p:nvSpPr>
          <p:spPr bwMode="auto">
            <a:xfrm>
              <a:off x="3647660" y="1556740"/>
              <a:ext cx="4896680" cy="4896680"/>
            </a:xfrm>
            <a:prstGeom prst="arc">
              <a:avLst>
                <a:gd name="adj1" fmla="val 11285241"/>
                <a:gd name="adj2" fmla="val 14787422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Arc 21"/>
            <p:cNvSpPr/>
            <p:nvPr/>
          </p:nvSpPr>
          <p:spPr bwMode="auto">
            <a:xfrm>
              <a:off x="3647660" y="1557472"/>
              <a:ext cx="4896680" cy="4896680"/>
            </a:xfrm>
            <a:prstGeom prst="arc">
              <a:avLst>
                <a:gd name="adj1" fmla="val 6825223"/>
                <a:gd name="adj2" fmla="val 10296445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Arc 22"/>
            <p:cNvSpPr/>
            <p:nvPr/>
          </p:nvSpPr>
          <p:spPr bwMode="auto">
            <a:xfrm>
              <a:off x="3647660" y="1557106"/>
              <a:ext cx="4896680" cy="4896680"/>
            </a:xfrm>
            <a:prstGeom prst="arc">
              <a:avLst>
                <a:gd name="adj1" fmla="val 464550"/>
                <a:gd name="adj2" fmla="val 4002238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11820"/>
            <a:ext cx="8229600" cy="1077218"/>
          </a:xfrm>
        </p:spPr>
        <p:txBody>
          <a:bodyPr/>
          <a:lstStyle/>
          <a:p>
            <a:r>
              <a:rPr lang="nl-NL" dirty="0"/>
              <a:t>Ieder onderzoek heeft de potentie om op vier manieren door te werken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123865" y="1313369"/>
            <a:ext cx="1944270" cy="3339984"/>
            <a:chOff x="5123865" y="1313369"/>
            <a:chExt cx="1944270" cy="3339984"/>
          </a:xfrm>
        </p:grpSpPr>
        <p:sp>
          <p:nvSpPr>
            <p:cNvPr id="6" name="Rectangle 5"/>
            <p:cNvSpPr/>
            <p:nvPr/>
          </p:nvSpPr>
          <p:spPr bwMode="auto">
            <a:xfrm>
              <a:off x="5123865" y="1313369"/>
              <a:ext cx="1944270" cy="66660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Kennisontwikkeling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5447910" y="3357173"/>
              <a:ext cx="1296180" cy="129618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Onderzoek</a:t>
              </a:r>
            </a:p>
          </p:txBody>
        </p:sp>
        <p:sp>
          <p:nvSpPr>
            <p:cNvPr id="11" name="Up Arrow 10"/>
            <p:cNvSpPr/>
            <p:nvPr/>
          </p:nvSpPr>
          <p:spPr bwMode="auto">
            <a:xfrm>
              <a:off x="5447910" y="2020667"/>
              <a:ext cx="1296180" cy="1296180"/>
            </a:xfrm>
            <a:prstGeom prst="up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0" rIns="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Onder-zoeken</a:t>
              </a: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85114" y="3349682"/>
            <a:ext cx="3277265" cy="1296180"/>
            <a:chOff x="6785114" y="3349682"/>
            <a:chExt cx="3277265" cy="1296180"/>
          </a:xfrm>
        </p:grpSpPr>
        <p:sp>
          <p:nvSpPr>
            <p:cNvPr id="7" name="Rectangle 6"/>
            <p:cNvSpPr/>
            <p:nvPr/>
          </p:nvSpPr>
          <p:spPr bwMode="auto">
            <a:xfrm>
              <a:off x="8122319" y="3664468"/>
              <a:ext cx="1940060" cy="666608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Systeemontwikkeling</a:t>
              </a:r>
              <a:endParaRPr kumimoji="0" lang="nl-NL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2" name="Right Arrow 11"/>
            <p:cNvSpPr/>
            <p:nvPr/>
          </p:nvSpPr>
          <p:spPr bwMode="auto">
            <a:xfrm>
              <a:off x="6785114" y="3349682"/>
              <a:ext cx="1296180" cy="1296180"/>
            </a:xfrm>
            <a:prstGeom prst="right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Veranderen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123865" y="4693679"/>
            <a:ext cx="1944270" cy="2019508"/>
            <a:chOff x="5123865" y="4693679"/>
            <a:chExt cx="1944270" cy="2019508"/>
          </a:xfrm>
        </p:grpSpPr>
        <p:sp>
          <p:nvSpPr>
            <p:cNvPr id="8" name="Rectangle 7"/>
            <p:cNvSpPr/>
            <p:nvPr/>
          </p:nvSpPr>
          <p:spPr bwMode="auto">
            <a:xfrm>
              <a:off x="5123865" y="6046581"/>
              <a:ext cx="1944270" cy="66660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Productontwikkeling</a:t>
              </a:r>
              <a:endParaRPr kumimoji="0" lang="nl-NL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3" name="Down Arrow 12"/>
            <p:cNvSpPr/>
            <p:nvPr/>
          </p:nvSpPr>
          <p:spPr bwMode="auto">
            <a:xfrm>
              <a:off x="5447910" y="4693679"/>
              <a:ext cx="1296180" cy="1296180"/>
            </a:xfrm>
            <a:prstGeom prst="down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0" rIns="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Maken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117794" y="3356807"/>
            <a:ext cx="3285283" cy="1296180"/>
            <a:chOff x="2117794" y="3356807"/>
            <a:chExt cx="3285283" cy="1296180"/>
          </a:xfrm>
        </p:grpSpPr>
        <p:sp>
          <p:nvSpPr>
            <p:cNvPr id="9" name="Rectangle 8"/>
            <p:cNvSpPr/>
            <p:nvPr/>
          </p:nvSpPr>
          <p:spPr bwMode="auto">
            <a:xfrm>
              <a:off x="2117794" y="3671594"/>
              <a:ext cx="1944270" cy="66660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Persoonsontwikkeling</a:t>
              </a: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         </a:t>
              </a:r>
            </a:p>
          </p:txBody>
        </p:sp>
        <p:sp>
          <p:nvSpPr>
            <p:cNvPr id="14" name="Left Arrow 13"/>
            <p:cNvSpPr/>
            <p:nvPr/>
          </p:nvSpPr>
          <p:spPr bwMode="auto">
            <a:xfrm>
              <a:off x="4106897" y="3356807"/>
              <a:ext cx="1296180" cy="1296180"/>
            </a:xfrm>
            <a:prstGeom prst="left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Leren</a:t>
              </a:r>
              <a:r>
                <a:rPr lang="nl-NL" dirty="0">
                  <a:latin typeface="Arial Narrow" panose="020B0606020202030204" pitchFamily="34" charset="0"/>
                </a:rPr>
                <a:t>         </a:t>
              </a: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096166" y="5853347"/>
            <a:ext cx="40599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Voor, tijdens én na het onderzoek</a:t>
            </a:r>
          </a:p>
        </p:txBody>
      </p:sp>
    </p:spTree>
    <p:extLst>
      <p:ext uri="{BB962C8B-B14F-4D97-AF65-F5344CB8AC3E}">
        <p14:creationId xmlns:p14="http://schemas.microsoft.com/office/powerpoint/2010/main" val="2179807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41448" y="4725180"/>
            <a:ext cx="11136700" cy="1669924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/>
              <a:t>Praktijkstroom</a:t>
            </a: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7600" y="604263"/>
            <a:ext cx="8229600" cy="584775"/>
          </a:xfrm>
        </p:spPr>
        <p:txBody>
          <a:bodyPr/>
          <a:lstStyle/>
          <a:p>
            <a:r>
              <a:rPr lang="nl-NL" dirty="0"/>
              <a:t>Hobbel 1: lineair denken over onderzoek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41835" y="1412875"/>
            <a:ext cx="11136700" cy="194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/>
              <a:t>Kennisstroom</a:t>
            </a: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487360" y="3356990"/>
            <a:ext cx="0" cy="136819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0764546" y="3361805"/>
            <a:ext cx="0" cy="136337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487360" y="3884174"/>
            <a:ext cx="755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Vragen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624490" y="3884174"/>
            <a:ext cx="1140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Antwoorden</a:t>
            </a:r>
          </a:p>
        </p:txBody>
      </p:sp>
      <p:sp>
        <p:nvSpPr>
          <p:cNvPr id="15" name="12-Point Star 14"/>
          <p:cNvSpPr/>
          <p:nvPr/>
        </p:nvSpPr>
        <p:spPr bwMode="auto">
          <a:xfrm>
            <a:off x="10078687" y="4792375"/>
            <a:ext cx="1368190" cy="1296180"/>
          </a:xfrm>
          <a:prstGeom prst="star12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IMPACT</a:t>
            </a:r>
          </a:p>
        </p:txBody>
      </p:sp>
    </p:spTree>
    <p:extLst>
      <p:ext uri="{BB962C8B-B14F-4D97-AF65-F5344CB8AC3E}">
        <p14:creationId xmlns:p14="http://schemas.microsoft.com/office/powerpoint/2010/main" val="2064538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41448" y="3356990"/>
            <a:ext cx="11136700" cy="3038114"/>
          </a:xfrm>
          <a:prstGeom prst="rect">
            <a:avLst/>
          </a:prstGeom>
          <a:solidFill>
            <a:srgbClr val="92D050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/>
              <a:t>Praktijkstroom</a:t>
            </a: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17600" y="111820"/>
            <a:ext cx="8229600" cy="1077218"/>
          </a:xfrm>
        </p:spPr>
        <p:txBody>
          <a:bodyPr/>
          <a:lstStyle/>
          <a:p>
            <a:r>
              <a:rPr lang="nl-NL" dirty="0"/>
              <a:t>Wederzijdse doorwerking van onderzoek en kennis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41835" y="1412875"/>
            <a:ext cx="11136700" cy="360034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200" i="1" dirty="0"/>
              <a:t>Kennisstroom</a:t>
            </a:r>
            <a:endParaRPr kumimoji="0" lang="nl-NL" sz="12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5250" y="2492375"/>
            <a:ext cx="10369440" cy="3168935"/>
            <a:chOff x="695250" y="3192154"/>
            <a:chExt cx="8502052" cy="1831514"/>
          </a:xfrm>
        </p:grpSpPr>
        <p:sp>
          <p:nvSpPr>
            <p:cNvPr id="11" name="Vrije vorm 11">
              <a:extLst>
                <a:ext uri="{FF2B5EF4-FFF2-40B4-BE49-F238E27FC236}">
                  <a16:creationId xmlns:a16="http://schemas.microsoft.com/office/drawing/2014/main" id="{7EB99587-5F42-1D4F-BC4C-4E438A360698}"/>
                </a:ext>
              </a:extLst>
            </p:cNvPr>
            <p:cNvSpPr/>
            <p:nvPr/>
          </p:nvSpPr>
          <p:spPr>
            <a:xfrm>
              <a:off x="695250" y="3213047"/>
              <a:ext cx="4248590" cy="1779279"/>
            </a:xfrm>
            <a:custGeom>
              <a:avLst/>
              <a:gdLst>
                <a:gd name="connsiteX0" fmla="*/ 0 w 4259327"/>
                <a:gd name="connsiteY0" fmla="*/ 356295 h 2372372"/>
                <a:gd name="connsiteX1" fmla="*/ 727958 w 4259327"/>
                <a:gd name="connsiteY1" fmla="*/ 2369937 h 2372372"/>
                <a:gd name="connsiteX2" fmla="*/ 1874104 w 4259327"/>
                <a:gd name="connsiteY2" fmla="*/ 35 h 2372372"/>
                <a:gd name="connsiteX3" fmla="*/ 2834389 w 4259327"/>
                <a:gd name="connsiteY3" fmla="*/ 2307979 h 2372372"/>
                <a:gd name="connsiteX4" fmla="*/ 4259327 w 4259327"/>
                <a:gd name="connsiteY4" fmla="*/ 325316 h 2372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59327" h="2372372">
                  <a:moveTo>
                    <a:pt x="0" y="356295"/>
                  </a:moveTo>
                  <a:cubicBezTo>
                    <a:pt x="207803" y="1392804"/>
                    <a:pt x="415607" y="2429314"/>
                    <a:pt x="727958" y="2369937"/>
                  </a:cubicBezTo>
                  <a:cubicBezTo>
                    <a:pt x="1040309" y="2310560"/>
                    <a:pt x="1523032" y="10361"/>
                    <a:pt x="1874104" y="35"/>
                  </a:cubicBezTo>
                  <a:cubicBezTo>
                    <a:pt x="2225176" y="-10291"/>
                    <a:pt x="2436852" y="2253766"/>
                    <a:pt x="2834389" y="2307979"/>
                  </a:cubicBezTo>
                  <a:cubicBezTo>
                    <a:pt x="3231926" y="2362192"/>
                    <a:pt x="3908255" y="552496"/>
                    <a:pt x="4259327" y="325316"/>
                  </a:cubicBezTo>
                </a:path>
              </a:pathLst>
            </a:custGeom>
            <a:ln w="127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  <p:sp>
          <p:nvSpPr>
            <p:cNvPr id="12" name="Vrije vorm 11">
              <a:extLst>
                <a:ext uri="{FF2B5EF4-FFF2-40B4-BE49-F238E27FC236}">
                  <a16:creationId xmlns:a16="http://schemas.microsoft.com/office/drawing/2014/main" id="{7EB99587-5F42-1D4F-BC4C-4E438A360698}"/>
                </a:ext>
              </a:extLst>
            </p:cNvPr>
            <p:cNvSpPr/>
            <p:nvPr/>
          </p:nvSpPr>
          <p:spPr>
            <a:xfrm>
              <a:off x="4948712" y="3192154"/>
              <a:ext cx="4248590" cy="1831514"/>
            </a:xfrm>
            <a:custGeom>
              <a:avLst/>
              <a:gdLst>
                <a:gd name="connsiteX0" fmla="*/ 0 w 4259327"/>
                <a:gd name="connsiteY0" fmla="*/ 356295 h 2372372"/>
                <a:gd name="connsiteX1" fmla="*/ 727958 w 4259327"/>
                <a:gd name="connsiteY1" fmla="*/ 2369937 h 2372372"/>
                <a:gd name="connsiteX2" fmla="*/ 1874104 w 4259327"/>
                <a:gd name="connsiteY2" fmla="*/ 35 h 2372372"/>
                <a:gd name="connsiteX3" fmla="*/ 2834389 w 4259327"/>
                <a:gd name="connsiteY3" fmla="*/ 2307979 h 2372372"/>
                <a:gd name="connsiteX4" fmla="*/ 4259327 w 4259327"/>
                <a:gd name="connsiteY4" fmla="*/ 325316 h 2372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59327" h="2372372">
                  <a:moveTo>
                    <a:pt x="0" y="356295"/>
                  </a:moveTo>
                  <a:cubicBezTo>
                    <a:pt x="207803" y="1392804"/>
                    <a:pt x="415607" y="2429314"/>
                    <a:pt x="727958" y="2369937"/>
                  </a:cubicBezTo>
                  <a:cubicBezTo>
                    <a:pt x="1040309" y="2310560"/>
                    <a:pt x="1523032" y="10361"/>
                    <a:pt x="1874104" y="35"/>
                  </a:cubicBezTo>
                  <a:cubicBezTo>
                    <a:pt x="2225176" y="-10291"/>
                    <a:pt x="2436852" y="2253766"/>
                    <a:pt x="2834389" y="2307979"/>
                  </a:cubicBezTo>
                  <a:cubicBezTo>
                    <a:pt x="3231926" y="2362192"/>
                    <a:pt x="3908255" y="552496"/>
                    <a:pt x="4259327" y="325316"/>
                  </a:cubicBezTo>
                </a:path>
              </a:pathLst>
            </a:custGeom>
            <a:ln w="127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 sz="1350"/>
            </a:p>
          </p:txBody>
        </p:sp>
      </p:grpSp>
    </p:spTree>
    <p:extLst>
      <p:ext uri="{BB962C8B-B14F-4D97-AF65-F5344CB8AC3E}">
        <p14:creationId xmlns:p14="http://schemas.microsoft.com/office/powerpoint/2010/main" val="58437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11820"/>
            <a:ext cx="8229600" cy="1077218"/>
          </a:xfrm>
        </p:spPr>
        <p:txBody>
          <a:bodyPr/>
          <a:lstStyle/>
          <a:p>
            <a:r>
              <a:rPr lang="nl-NL" dirty="0"/>
              <a:t>Hobbel 2: eenzijdig kijken naar kennis voor professionals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1" y="1762126"/>
            <a:ext cx="7312309" cy="4130361"/>
          </a:xfrm>
        </p:spPr>
        <p:txBody>
          <a:bodyPr/>
          <a:lstStyle/>
          <a:p>
            <a:r>
              <a:rPr lang="nl-NL" dirty="0" err="1"/>
              <a:t>Actionable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= kennis die het handelen kan informeren</a:t>
            </a:r>
          </a:p>
          <a:p>
            <a:r>
              <a:rPr lang="nl-NL" dirty="0"/>
              <a:t>Vijf soorten </a:t>
            </a:r>
            <a:r>
              <a:rPr lang="nl-NL" dirty="0" err="1"/>
              <a:t>actionable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kennis:</a:t>
            </a:r>
          </a:p>
          <a:p>
            <a:pPr marL="990600" lvl="1" indent="-457200">
              <a:buFont typeface="+mj-lt"/>
              <a:buAutoNum type="arabicPeriod"/>
            </a:pPr>
            <a:r>
              <a:rPr lang="nl-NL" dirty="0" err="1"/>
              <a:t>Conceptual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</a:t>
            </a:r>
          </a:p>
          <a:p>
            <a:pPr marL="990600" lvl="1" indent="-457200">
              <a:buFont typeface="+mj-lt"/>
              <a:buAutoNum type="arabicPeriod"/>
            </a:pPr>
            <a:r>
              <a:rPr lang="nl-NL" dirty="0" err="1"/>
              <a:t>Problem-solving</a:t>
            </a:r>
            <a:r>
              <a:rPr lang="nl-NL" dirty="0"/>
              <a:t> </a:t>
            </a:r>
            <a:r>
              <a:rPr lang="nl-NL" dirty="0" err="1"/>
              <a:t>knowledge</a:t>
            </a:r>
            <a:r>
              <a:rPr lang="nl-NL" dirty="0"/>
              <a:t> </a:t>
            </a:r>
          </a:p>
          <a:p>
            <a:pPr marL="990600" lvl="1" indent="-457200">
              <a:buFont typeface="+mj-lt"/>
              <a:buAutoNum type="arabicPeriod"/>
            </a:pPr>
            <a:r>
              <a:rPr lang="nl-NL" dirty="0"/>
              <a:t>Sociale </a:t>
            </a:r>
            <a:r>
              <a:rPr lang="nl-NL" dirty="0" err="1"/>
              <a:t>knowledge</a:t>
            </a:r>
            <a:r>
              <a:rPr lang="nl-NL" dirty="0"/>
              <a:t> </a:t>
            </a:r>
          </a:p>
          <a:p>
            <a:pPr marL="990600" lvl="1" indent="-457200">
              <a:buFont typeface="+mj-lt"/>
              <a:buAutoNum type="arabicPeriod"/>
            </a:pPr>
            <a:r>
              <a:rPr lang="nl-NL" dirty="0" err="1"/>
              <a:t>Material</a:t>
            </a:r>
            <a:r>
              <a:rPr lang="nl-NL" dirty="0"/>
              <a:t> </a:t>
            </a:r>
            <a:r>
              <a:rPr lang="nl-NL" dirty="0" err="1"/>
              <a:t>knowledge</a:t>
            </a:r>
            <a:endParaRPr lang="nl-NL" dirty="0"/>
          </a:p>
          <a:p>
            <a:pPr marL="990600" lvl="1" indent="-457200">
              <a:buFont typeface="+mj-lt"/>
              <a:buAutoNum type="arabicPeriod"/>
            </a:pPr>
            <a:r>
              <a:rPr lang="nl-NL" dirty="0" err="1"/>
              <a:t>Somatic</a:t>
            </a:r>
            <a:r>
              <a:rPr lang="nl-NL" dirty="0"/>
              <a:t> </a:t>
            </a:r>
            <a:r>
              <a:rPr lang="nl-NL" dirty="0" err="1"/>
              <a:t>knowledge</a:t>
            </a:r>
            <a:endParaRPr lang="nl-NL" dirty="0"/>
          </a:p>
          <a:p>
            <a:pPr lvl="1"/>
            <a:endParaRPr lang="nl-NL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300" y="2204830"/>
            <a:ext cx="2544982" cy="3825790"/>
          </a:xfrm>
        </p:spPr>
      </p:pic>
    </p:spTree>
    <p:extLst>
      <p:ext uri="{BB962C8B-B14F-4D97-AF65-F5344CB8AC3E}">
        <p14:creationId xmlns:p14="http://schemas.microsoft.com/office/powerpoint/2010/main" val="3403966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647660" y="1556740"/>
            <a:ext cx="4896680" cy="4897412"/>
            <a:chOff x="3647660" y="1556740"/>
            <a:chExt cx="4896680" cy="4897412"/>
          </a:xfrm>
        </p:grpSpPr>
        <p:sp>
          <p:nvSpPr>
            <p:cNvPr id="17" name="Arc 16"/>
            <p:cNvSpPr/>
            <p:nvPr/>
          </p:nvSpPr>
          <p:spPr bwMode="auto">
            <a:xfrm>
              <a:off x="3647660" y="1557289"/>
              <a:ext cx="4896680" cy="4896680"/>
            </a:xfrm>
            <a:prstGeom prst="arc">
              <a:avLst>
                <a:gd name="adj1" fmla="val 17654051"/>
                <a:gd name="adj2" fmla="val 21156755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Arc 19"/>
            <p:cNvSpPr/>
            <p:nvPr/>
          </p:nvSpPr>
          <p:spPr bwMode="auto">
            <a:xfrm>
              <a:off x="3647660" y="1556740"/>
              <a:ext cx="4896680" cy="4896680"/>
            </a:xfrm>
            <a:prstGeom prst="arc">
              <a:avLst>
                <a:gd name="adj1" fmla="val 11285241"/>
                <a:gd name="adj2" fmla="val 14787422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Arc 21"/>
            <p:cNvSpPr/>
            <p:nvPr/>
          </p:nvSpPr>
          <p:spPr bwMode="auto">
            <a:xfrm>
              <a:off x="3647660" y="1557472"/>
              <a:ext cx="4896680" cy="4896680"/>
            </a:xfrm>
            <a:prstGeom prst="arc">
              <a:avLst>
                <a:gd name="adj1" fmla="val 6825223"/>
                <a:gd name="adj2" fmla="val 10296445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Arc 22"/>
            <p:cNvSpPr/>
            <p:nvPr/>
          </p:nvSpPr>
          <p:spPr bwMode="auto">
            <a:xfrm>
              <a:off x="3647660" y="1557106"/>
              <a:ext cx="4896680" cy="4896680"/>
            </a:xfrm>
            <a:prstGeom prst="arc">
              <a:avLst>
                <a:gd name="adj1" fmla="val 464550"/>
                <a:gd name="adj2" fmla="val 4002238"/>
              </a:avLst>
            </a:prstGeom>
            <a:solidFill>
              <a:srgbClr val="FFFFFF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11820"/>
            <a:ext cx="8229600" cy="1077218"/>
          </a:xfrm>
        </p:spPr>
        <p:txBody>
          <a:bodyPr/>
          <a:lstStyle/>
          <a:p>
            <a:r>
              <a:rPr lang="nl-NL" dirty="0"/>
              <a:t>Welke rol spelen deze vormen van doorwerking in jouw onderzoek?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123865" y="1313369"/>
            <a:ext cx="1944270" cy="3339984"/>
            <a:chOff x="5123865" y="1313369"/>
            <a:chExt cx="1944270" cy="3339984"/>
          </a:xfrm>
        </p:grpSpPr>
        <p:sp>
          <p:nvSpPr>
            <p:cNvPr id="6" name="Rectangle 5"/>
            <p:cNvSpPr/>
            <p:nvPr/>
          </p:nvSpPr>
          <p:spPr bwMode="auto">
            <a:xfrm>
              <a:off x="5123865" y="1313369"/>
              <a:ext cx="1944270" cy="66660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Kennisontwikkeling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5447910" y="3357173"/>
              <a:ext cx="1296180" cy="129618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Advies-p</a:t>
              </a: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roject</a:t>
              </a:r>
            </a:p>
          </p:txBody>
        </p:sp>
        <p:sp>
          <p:nvSpPr>
            <p:cNvPr id="11" name="Up Arrow 10"/>
            <p:cNvSpPr/>
            <p:nvPr/>
          </p:nvSpPr>
          <p:spPr bwMode="auto">
            <a:xfrm>
              <a:off x="5447910" y="2020667"/>
              <a:ext cx="1296180" cy="1296180"/>
            </a:xfrm>
            <a:prstGeom prst="up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0" rIns="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Onder-zoeken</a:t>
              </a: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85114" y="3349682"/>
            <a:ext cx="3277265" cy="1296180"/>
            <a:chOff x="6785114" y="3349682"/>
            <a:chExt cx="3277265" cy="1296180"/>
          </a:xfrm>
        </p:grpSpPr>
        <p:sp>
          <p:nvSpPr>
            <p:cNvPr id="7" name="Rectangle 6"/>
            <p:cNvSpPr/>
            <p:nvPr/>
          </p:nvSpPr>
          <p:spPr bwMode="auto">
            <a:xfrm>
              <a:off x="8122319" y="3664468"/>
              <a:ext cx="1940060" cy="666608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Systeemontwikkeling</a:t>
              </a:r>
              <a:endParaRPr kumimoji="0" lang="nl-NL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2" name="Right Arrow 11"/>
            <p:cNvSpPr/>
            <p:nvPr/>
          </p:nvSpPr>
          <p:spPr bwMode="auto">
            <a:xfrm>
              <a:off x="6785114" y="3349682"/>
              <a:ext cx="1296180" cy="1296180"/>
            </a:xfrm>
            <a:prstGeom prst="right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Veranderen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123865" y="4693679"/>
            <a:ext cx="1944270" cy="2019508"/>
            <a:chOff x="5123865" y="4693679"/>
            <a:chExt cx="1944270" cy="2019508"/>
          </a:xfrm>
        </p:grpSpPr>
        <p:sp>
          <p:nvSpPr>
            <p:cNvPr id="8" name="Rectangle 7"/>
            <p:cNvSpPr/>
            <p:nvPr/>
          </p:nvSpPr>
          <p:spPr bwMode="auto">
            <a:xfrm>
              <a:off x="5123865" y="6046581"/>
              <a:ext cx="1944270" cy="66660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Productontwikkeling</a:t>
              </a:r>
              <a:endParaRPr kumimoji="0" lang="nl-NL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3" name="Down Arrow 12"/>
            <p:cNvSpPr/>
            <p:nvPr/>
          </p:nvSpPr>
          <p:spPr bwMode="auto">
            <a:xfrm>
              <a:off x="5447910" y="4693679"/>
              <a:ext cx="1296180" cy="1296180"/>
            </a:xfrm>
            <a:prstGeom prst="down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0" rIns="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Maken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117794" y="3356807"/>
            <a:ext cx="3285283" cy="1296180"/>
            <a:chOff x="2117794" y="3356807"/>
            <a:chExt cx="3285283" cy="1296180"/>
          </a:xfrm>
        </p:grpSpPr>
        <p:sp>
          <p:nvSpPr>
            <p:cNvPr id="9" name="Rectangle 8"/>
            <p:cNvSpPr/>
            <p:nvPr/>
          </p:nvSpPr>
          <p:spPr bwMode="auto">
            <a:xfrm>
              <a:off x="2117794" y="3671594"/>
              <a:ext cx="1944270" cy="666606"/>
            </a:xfrm>
            <a:prstGeom prst="rect">
              <a:avLst/>
            </a:prstGeom>
            <a:solidFill>
              <a:schemeClr val="bg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l-NL" b="1" dirty="0">
                  <a:latin typeface="Arial Narrow" panose="020B0606020202030204" pitchFamily="34" charset="0"/>
                </a:rPr>
                <a:t>Persoonsontwikkeling</a:t>
              </a:r>
              <a:r>
                <a:rPr kumimoji="0" lang="nl-NL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         </a:t>
              </a:r>
            </a:p>
          </p:txBody>
        </p:sp>
        <p:sp>
          <p:nvSpPr>
            <p:cNvPr id="14" name="Left Arrow 13"/>
            <p:cNvSpPr/>
            <p:nvPr/>
          </p:nvSpPr>
          <p:spPr bwMode="auto">
            <a:xfrm>
              <a:off x="4106897" y="3356807"/>
              <a:ext cx="1296180" cy="1296180"/>
            </a:xfrm>
            <a:prstGeom prst="leftArrow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l-N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Leren</a:t>
              </a:r>
              <a:r>
                <a:rPr lang="nl-NL" dirty="0">
                  <a:latin typeface="Arial Narrow" panose="020B0606020202030204" pitchFamily="34" charset="0"/>
                </a:rPr>
                <a:t>         </a:t>
              </a:r>
              <a:endParaRPr kumimoji="0" 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096166" y="5853347"/>
            <a:ext cx="3559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Voor, tijdens én na het project</a:t>
            </a:r>
          </a:p>
        </p:txBody>
      </p:sp>
    </p:spTree>
    <p:extLst>
      <p:ext uri="{BB962C8B-B14F-4D97-AF65-F5344CB8AC3E}">
        <p14:creationId xmlns:p14="http://schemas.microsoft.com/office/powerpoint/2010/main" val="206473330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11820"/>
            <a:ext cx="9154980" cy="1077218"/>
          </a:xfrm>
        </p:spPr>
        <p:txBody>
          <a:bodyPr/>
          <a:lstStyle/>
          <a:p>
            <a:r>
              <a:rPr lang="nl-NL" dirty="0"/>
              <a:t>Uitproberen op jouw project (20 minuten 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290" y="1484730"/>
            <a:ext cx="10509251" cy="5115246"/>
          </a:xfrm>
        </p:spPr>
        <p:txBody>
          <a:bodyPr/>
          <a:lstStyle/>
          <a:p>
            <a:r>
              <a:rPr lang="nl-NL" dirty="0"/>
              <a:t>Leg vier vormen van doorwerking van je project in een cirkel</a:t>
            </a:r>
          </a:p>
          <a:p>
            <a:r>
              <a:rPr lang="nl-NL" dirty="0"/>
              <a:t>Lig je project in het midden</a:t>
            </a:r>
          </a:p>
          <a:p>
            <a:r>
              <a:rPr lang="nl-NL" dirty="0"/>
              <a:t>Begin je verkenning in het midden. Ga op “Mijn project” staan en probeer je in te voelen in het project:</a:t>
            </a:r>
          </a:p>
          <a:p>
            <a:pPr lvl="1"/>
            <a:r>
              <a:rPr lang="nl-NL" dirty="0"/>
              <a:t>Hoe voelt je project zich?</a:t>
            </a:r>
          </a:p>
          <a:p>
            <a:pPr lvl="1"/>
            <a:r>
              <a:rPr lang="nl-NL" dirty="0"/>
              <a:t>Waar heeft je project zin in?</a:t>
            </a:r>
          </a:p>
          <a:p>
            <a:pPr lvl="1"/>
            <a:r>
              <a:rPr lang="nl-NL" dirty="0"/>
              <a:t>Wat wil je project bereiken?</a:t>
            </a:r>
          </a:p>
          <a:p>
            <a:r>
              <a:rPr lang="nl-NL" dirty="0"/>
              <a:t>Verken ieder van de vier vormen van doorwerking door erop te gaan staan</a:t>
            </a:r>
          </a:p>
          <a:p>
            <a:r>
              <a:rPr lang="nl-NL" dirty="0"/>
              <a:t>Hoe is het om te pendelen tussen je project en de vier vormen van doorwerking?</a:t>
            </a:r>
          </a:p>
          <a:p>
            <a:r>
              <a:rPr lang="nl-NL" dirty="0"/>
              <a:t>Wat betekent dit voor je project?</a:t>
            </a:r>
          </a:p>
        </p:txBody>
      </p:sp>
    </p:spTree>
    <p:extLst>
      <p:ext uri="{BB962C8B-B14F-4D97-AF65-F5344CB8AC3E}">
        <p14:creationId xmlns:p14="http://schemas.microsoft.com/office/powerpoint/2010/main" val="1995008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362200" y="727373"/>
            <a:ext cx="6172200" cy="461665"/>
          </a:xfrm>
        </p:spPr>
        <p:txBody>
          <a:bodyPr/>
          <a:lstStyle/>
          <a:p>
            <a:r>
              <a:rPr lang="nl-NL" dirty="0"/>
              <a:t>Dank voor uw aandacht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>
          <a:xfrm>
            <a:off x="5807968" y="1762125"/>
            <a:ext cx="5184711" cy="2591479"/>
          </a:xfrm>
        </p:spPr>
        <p:txBody>
          <a:bodyPr/>
          <a:lstStyle/>
          <a:p>
            <a:pPr>
              <a:buNone/>
            </a:pPr>
            <a:r>
              <a:rPr lang="nl-NL" dirty="0"/>
              <a:t>Dr. Daan Andriessen</a:t>
            </a:r>
          </a:p>
          <a:p>
            <a:pPr>
              <a:buNone/>
            </a:pPr>
            <a:r>
              <a:rPr lang="nl-NL" dirty="0"/>
              <a:t>www.methodologie.hu.nl</a:t>
            </a:r>
          </a:p>
          <a:p>
            <a:pPr>
              <a:buNone/>
            </a:pPr>
            <a:r>
              <a:rPr lang="nl-NL" dirty="0"/>
              <a:t>Daan.andriessen@hu.nl</a:t>
            </a:r>
          </a:p>
          <a:p>
            <a:pPr>
              <a:buNone/>
            </a:pPr>
            <a:r>
              <a:rPr lang="nl-NL" dirty="0" err="1"/>
              <a:t>twitter.com</a:t>
            </a:r>
            <a:r>
              <a:rPr lang="nl-NL" dirty="0"/>
              <a:t>/onderzoekcoach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 rot="20567056">
            <a:off x="9057972" y="4074902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zonder S</a:t>
            </a:r>
          </a:p>
        </p:txBody>
      </p:sp>
      <p:cxnSp>
        <p:nvCxnSpPr>
          <p:cNvPr id="10" name="Rechte verbindingslijn met pijl 9"/>
          <p:cNvCxnSpPr>
            <a:stCxn id="8" idx="0"/>
          </p:cNvCxnSpPr>
          <p:nvPr/>
        </p:nvCxnSpPr>
        <p:spPr bwMode="auto">
          <a:xfrm flipH="1" flipV="1">
            <a:off x="9392734" y="3714861"/>
            <a:ext cx="70296" cy="36693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216" y="1762126"/>
            <a:ext cx="1751542" cy="2627313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4074F9-0052-4797-8325-E6CE4056EF7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7418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HUoverhead[1]">
  <a:themeElements>
    <a:clrScheme name="Daan">
      <a:dk1>
        <a:srgbClr val="000000"/>
      </a:dk1>
      <a:lt1>
        <a:srgbClr val="00ADCD"/>
      </a:lt1>
      <a:dk2>
        <a:srgbClr val="000000"/>
      </a:dk2>
      <a:lt2>
        <a:srgbClr val="005A6F"/>
      </a:lt2>
      <a:accent1>
        <a:srgbClr val="92DDFD"/>
      </a:accent1>
      <a:accent2>
        <a:srgbClr val="FF007E"/>
      </a:accent2>
      <a:accent3>
        <a:srgbClr val="AAD3E3"/>
      </a:accent3>
      <a:accent4>
        <a:srgbClr val="005666"/>
      </a:accent4>
      <a:accent5>
        <a:srgbClr val="C7EBFE"/>
      </a:accent5>
      <a:accent6>
        <a:srgbClr val="E70072"/>
      </a:accent6>
      <a:hlink>
        <a:srgbClr val="FFBD00"/>
      </a:hlink>
      <a:folHlink>
        <a:srgbClr val="005A6F"/>
      </a:folHlink>
    </a:clrScheme>
    <a:fontScheme name="HUoverhead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Uoverhead[1] 1">
        <a:dk1>
          <a:srgbClr val="000000"/>
        </a:dk1>
        <a:lt1>
          <a:srgbClr val="FFFFFF"/>
        </a:lt1>
        <a:dk2>
          <a:srgbClr val="00ADCD"/>
        </a:dk2>
        <a:lt2>
          <a:srgbClr val="FFFFFF"/>
        </a:lt2>
        <a:accent1>
          <a:srgbClr val="FF1E00"/>
        </a:accent1>
        <a:accent2>
          <a:srgbClr val="6D6FC7"/>
        </a:accent2>
        <a:accent3>
          <a:srgbClr val="AAD3E3"/>
        </a:accent3>
        <a:accent4>
          <a:srgbClr val="DADADA"/>
        </a:accent4>
        <a:accent5>
          <a:srgbClr val="FFABAA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overhead[1] 2">
        <a:dk1>
          <a:srgbClr val="000000"/>
        </a:dk1>
        <a:lt1>
          <a:srgbClr val="00ADCD"/>
        </a:lt1>
        <a:dk2>
          <a:srgbClr val="000000"/>
        </a:dk2>
        <a:lt2>
          <a:srgbClr val="000000"/>
        </a:lt2>
        <a:accent1>
          <a:srgbClr val="FF1E00"/>
        </a:accent1>
        <a:accent2>
          <a:srgbClr val="6D6FC7"/>
        </a:accent2>
        <a:accent3>
          <a:srgbClr val="AAD3E3"/>
        </a:accent3>
        <a:accent4>
          <a:srgbClr val="000000"/>
        </a:accent4>
        <a:accent5>
          <a:srgbClr val="FFABAA"/>
        </a:accent5>
        <a:accent6>
          <a:srgbClr val="6264B4"/>
        </a:accent6>
        <a:hlink>
          <a:srgbClr val="FD8300"/>
        </a:hlink>
        <a:folHlink>
          <a:srgbClr val="78BB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3">
        <a:dk1>
          <a:srgbClr val="FFFFFF"/>
        </a:dk1>
        <a:lt1>
          <a:srgbClr val="FFFFFF"/>
        </a:lt1>
        <a:dk2>
          <a:srgbClr val="000000"/>
        </a:dk2>
        <a:lt2>
          <a:srgbClr val="000000"/>
        </a:lt2>
        <a:accent1>
          <a:srgbClr val="FF1E00"/>
        </a:accent1>
        <a:accent2>
          <a:srgbClr val="6D6FC7"/>
        </a:accent2>
        <a:accent3>
          <a:srgbClr val="FFFFFF"/>
        </a:accent3>
        <a:accent4>
          <a:srgbClr val="DADADA"/>
        </a:accent4>
        <a:accent5>
          <a:srgbClr val="FFABAA"/>
        </a:accent5>
        <a:accent6>
          <a:srgbClr val="6264B4"/>
        </a:accent6>
        <a:hlink>
          <a:srgbClr val="FD8300"/>
        </a:hlink>
        <a:folHlink>
          <a:srgbClr val="78BB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4">
        <a:dk1>
          <a:srgbClr val="000000"/>
        </a:dk1>
        <a:lt1>
          <a:srgbClr val="FFFFFF"/>
        </a:lt1>
        <a:dk2>
          <a:srgbClr val="000000"/>
        </a:dk2>
        <a:lt2>
          <a:srgbClr val="005A6F"/>
        </a:lt2>
        <a:accent1>
          <a:srgbClr val="FF1E00"/>
        </a:accent1>
        <a:accent2>
          <a:srgbClr val="005A6F"/>
        </a:accent2>
        <a:accent3>
          <a:srgbClr val="FFFFFF"/>
        </a:accent3>
        <a:accent4>
          <a:srgbClr val="000000"/>
        </a:accent4>
        <a:accent5>
          <a:srgbClr val="FFABAA"/>
        </a:accent5>
        <a:accent6>
          <a:srgbClr val="005164"/>
        </a:accent6>
        <a:hlink>
          <a:srgbClr val="FF1E00"/>
        </a:hlink>
        <a:folHlink>
          <a:srgbClr val="005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5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92DDFD"/>
        </a:accent1>
        <a:accent2>
          <a:srgbClr val="FF007E"/>
        </a:accent2>
        <a:accent3>
          <a:srgbClr val="AAD3E3"/>
        </a:accent3>
        <a:accent4>
          <a:srgbClr val="000000"/>
        </a:accent4>
        <a:accent5>
          <a:srgbClr val="C7EBFE"/>
        </a:accent5>
        <a:accent6>
          <a:srgbClr val="E70072"/>
        </a:accent6>
        <a:hlink>
          <a:srgbClr val="FFBD00"/>
        </a:hlink>
        <a:folHlink>
          <a:srgbClr val="005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6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AAD5DB"/>
        </a:accent1>
        <a:accent2>
          <a:srgbClr val="FF1E00"/>
        </a:accent2>
        <a:accent3>
          <a:srgbClr val="AAD3E3"/>
        </a:accent3>
        <a:accent4>
          <a:srgbClr val="000000"/>
        </a:accent4>
        <a:accent5>
          <a:srgbClr val="D2E7EA"/>
        </a:accent5>
        <a:accent6>
          <a:srgbClr val="E71A00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7">
        <a:dk1>
          <a:srgbClr val="000000"/>
        </a:dk1>
        <a:lt1>
          <a:srgbClr val="00ADCD"/>
        </a:lt1>
        <a:dk2>
          <a:srgbClr val="000000"/>
        </a:dk2>
        <a:lt2>
          <a:srgbClr val="005A6F"/>
        </a:lt2>
        <a:accent1>
          <a:srgbClr val="AAFFFD"/>
        </a:accent1>
        <a:accent2>
          <a:srgbClr val="ED0010"/>
        </a:accent2>
        <a:accent3>
          <a:srgbClr val="AAD3E3"/>
        </a:accent3>
        <a:accent4>
          <a:srgbClr val="000000"/>
        </a:accent4>
        <a:accent5>
          <a:srgbClr val="D2FFFE"/>
        </a:accent5>
        <a:accent6>
          <a:srgbClr val="D7000D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verhead[1] 8">
        <a:dk1>
          <a:srgbClr val="000000"/>
        </a:dk1>
        <a:lt1>
          <a:srgbClr val="00A0D2"/>
        </a:lt1>
        <a:dk2>
          <a:srgbClr val="000000"/>
        </a:dk2>
        <a:lt2>
          <a:srgbClr val="005A6F"/>
        </a:lt2>
        <a:accent1>
          <a:srgbClr val="AAFFFD"/>
        </a:accent1>
        <a:accent2>
          <a:srgbClr val="ED0010"/>
        </a:accent2>
        <a:accent3>
          <a:srgbClr val="AACDE5"/>
        </a:accent3>
        <a:accent4>
          <a:srgbClr val="000000"/>
        </a:accent4>
        <a:accent5>
          <a:srgbClr val="D2FFFE"/>
        </a:accent5>
        <a:accent6>
          <a:srgbClr val="D7000D"/>
        </a:accent6>
        <a:hlink>
          <a:srgbClr val="38006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5B93B3-6FB2-4205-B998-25473E7E2F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581250-3A6D-4B11-BD03-AD44916A69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08E0637-4F22-41A6-80A6-B4C232F0B8B4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HUoverhead[1]</Template>
  <TotalTime>8751</TotalTime>
  <Words>288</Words>
  <Application>Microsoft Macintosh PowerPoint</Application>
  <PresentationFormat>Breedbeeld</PresentationFormat>
  <Paragraphs>75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Zapf Dingbats</vt:lpstr>
      <vt:lpstr>Arial</vt:lpstr>
      <vt:lpstr>Arial Narrow</vt:lpstr>
      <vt:lpstr>HUoverhead[1]</vt:lpstr>
      <vt:lpstr>Werken met kennis</vt:lpstr>
      <vt:lpstr>Ieder adviesproject heeft de potentie om op vier manieren door te werken</vt:lpstr>
      <vt:lpstr>Ieder onderzoek heeft de potentie om op vier manieren door te werken</vt:lpstr>
      <vt:lpstr>Hobbel 1: lineair denken over onderzoek</vt:lpstr>
      <vt:lpstr>Wederzijdse doorwerking van onderzoek en kennis</vt:lpstr>
      <vt:lpstr>Hobbel 2: eenzijdig kijken naar kennis voor professionals</vt:lpstr>
      <vt:lpstr>Welke rol spelen deze vormen van doorwerking in jouw onderzoek?</vt:lpstr>
      <vt:lpstr>Uitproberen op jouw project (20 minuten pp)</vt:lpstr>
      <vt:lpstr>Dank voor uw aandacht</vt:lpstr>
    </vt:vector>
  </TitlesOfParts>
  <Company>Hogeschool van Utrecht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 powerpoint-presentatie</dc:title>
  <dc:creator>ilja.beun</dc:creator>
  <cp:lastModifiedBy>1302bvrosmalen@ish.nl</cp:lastModifiedBy>
  <cp:revision>721</cp:revision>
  <cp:lastPrinted>2017-07-02T21:03:15Z</cp:lastPrinted>
  <dcterms:created xsi:type="dcterms:W3CDTF">2007-11-06T09:59:11Z</dcterms:created>
  <dcterms:modified xsi:type="dcterms:W3CDTF">2019-04-10T06:40:11Z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</Properties>
</file>